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handoutMasterIdLst>
    <p:handoutMasterId r:id="rId24"/>
  </p:handoutMasterIdLst>
  <p:sldIdLst>
    <p:sldId id="256" r:id="rId2"/>
    <p:sldId id="278" r:id="rId3"/>
    <p:sldId id="280" r:id="rId4"/>
    <p:sldId id="274" r:id="rId5"/>
    <p:sldId id="279" r:id="rId6"/>
    <p:sldId id="287" r:id="rId7"/>
    <p:sldId id="283" r:id="rId8"/>
    <p:sldId id="289" r:id="rId9"/>
    <p:sldId id="288" r:id="rId10"/>
    <p:sldId id="284" r:id="rId11"/>
    <p:sldId id="291" r:id="rId12"/>
    <p:sldId id="258" r:id="rId13"/>
    <p:sldId id="259" r:id="rId14"/>
    <p:sldId id="290" r:id="rId15"/>
    <p:sldId id="260" r:id="rId16"/>
    <p:sldId id="277" r:id="rId17"/>
    <p:sldId id="276" r:id="rId18"/>
    <p:sldId id="265" r:id="rId19"/>
    <p:sldId id="282" r:id="rId20"/>
    <p:sldId id="281" r:id="rId21"/>
    <p:sldId id="285" r:id="rId22"/>
    <p:sldId id="286" r:id="rId23"/>
  </p:sldIdLst>
  <p:sldSz cx="12192000" cy="6858000"/>
  <p:notesSz cx="9928225" cy="6797675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109" d="100"/>
          <a:sy n="109" d="100"/>
        </p:scale>
        <p:origin x="636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handoutMaster" Target="handoutMasters/handout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heme" Target="theme/theme1.xml"/></Relationships>
</file>

<file path=ppt/diagrams/_rels/data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_rels/drawing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image" Target="../media/image12.pn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colorful5">
  <dgm:title val=""/>
  <dgm:desc val=""/>
  <dgm:catLst>
    <dgm:cat type="colorful" pri="10500"/>
  </dgm:catLst>
  <dgm:styleLbl name="node0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5"/>
      <a:schemeClr val="accent6"/>
    </dgm:fillClrLst>
    <dgm:linClrLst>
      <a:schemeClr val="accent5"/>
      <a:schemeClr val="accent6"/>
    </dgm:linClrLst>
    <dgm:effectClrLst/>
    <dgm:txLinClrLst/>
    <dgm:txFillClrLst/>
    <dgm:txEffectClrLst/>
  </dgm:styleLbl>
  <dgm:styleLbl name="lnNode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5">
        <a:tint val="50000"/>
      </a:schemeClr>
      <a:schemeClr val="accent6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f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5"/>
      <a:schemeClr val="accent6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/>
    <dgm:linClrLst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5"/>
    </dgm:fillClrLst>
    <dgm:linClrLst meth="repeat">
      <a:schemeClr val="accent5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5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1">
    <dgm:fillClrLst meth="repeat">
      <a:schemeClr val="accent6"/>
    </dgm:fillClrLst>
    <dgm:linClrLst meth="repeat">
      <a:schemeClr val="lt1">
        <a:shade val="80000"/>
      </a:schemeClr>
    </dgm:linClrLst>
    <dgm:effectClrLst/>
    <dgm:txLinClrLst/>
    <dgm:txFillClrLst/>
    <dgm:txEffectClrLst/>
  </dgm:styleLbl>
  <dgm:styleLbl name="asst2">
    <dgm:fillClrLst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1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5"/>
    </dgm:fillClrLst>
    <dgm:linClrLst meth="repeat">
      <a:schemeClr val="accent5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>
        <a:tint val="90000"/>
      </a:schemeClr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>
        <a:tint val="70000"/>
      </a:schemeClr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>
        <a:tint val="5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5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5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>
      <a:schemeClr val="accent5">
        <a:tint val="40000"/>
        <a:alpha val="90000"/>
      </a:schemeClr>
      <a:schemeClr val="accent6">
        <a:tint val="40000"/>
        <a:alpha val="90000"/>
      </a:schemeClr>
    </dgm:fillClrLst>
    <dgm:linClrLst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5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5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5">
        <a:tint val="50000"/>
        <a:alpha val="40000"/>
      </a:schemeClr>
    </dgm:fillClrLst>
    <dgm:linClrLst meth="repeat">
      <a:schemeClr val="accent5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5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F4B9402-406B-40FD-8AEF-AE2F15416693}" type="doc">
      <dgm:prSet loTypeId="urn:microsoft.com/office/officeart/2005/8/layout/process4" loCatId="list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C6CB48C3-F4FE-4CEB-BFB5-974B7BD82DA7}">
      <dgm:prSet phldrT="[Текст]">
        <dgm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1. </a:t>
          </a:r>
          <a:r>
            <a:rPr lang="ru-RU" b="1" dirty="0" smtClean="0"/>
            <a:t>Упрощенная (</a:t>
          </a:r>
          <a:r>
            <a:rPr lang="ru-RU" b="1" dirty="0" err="1" smtClean="0"/>
            <a:t>м.б</a:t>
          </a:r>
          <a:r>
            <a:rPr lang="ru-RU" b="1" dirty="0" smtClean="0"/>
            <a:t>. несколько)</a:t>
          </a:r>
          <a:endParaRPr lang="ru-RU" b="1" dirty="0"/>
        </a:p>
      </dgm:t>
    </dgm:pt>
    <dgm:pt modelId="{0BE37807-1A2A-4037-89E6-756CC4333846}" type="parTrans" cxnId="{4971CEE7-F96A-496F-8C5C-2D1F1C5C8AE2}">
      <dgm:prSet/>
      <dgm:spPr/>
      <dgm:t>
        <a:bodyPr/>
        <a:lstStyle/>
        <a:p>
          <a:endParaRPr lang="ru-RU"/>
        </a:p>
      </dgm:t>
    </dgm:pt>
    <dgm:pt modelId="{F085F3A0-5722-42CA-B2C4-E1544292D00E}" type="sibTrans" cxnId="{4971CEE7-F96A-496F-8C5C-2D1F1C5C8AE2}">
      <dgm:prSet/>
      <dgm:spPr/>
      <dgm:t>
        <a:bodyPr/>
        <a:lstStyle/>
        <a:p>
          <a:endParaRPr lang="ru-RU"/>
        </a:p>
      </dgm:t>
    </dgm:pt>
    <dgm:pt modelId="{AD02733F-4298-4A8D-8D84-C9E3ACCBA84A}">
      <dgm:prSet phldrT="[Текст]"/>
      <dgm:spPr/>
      <dgm:t>
        <a:bodyPr/>
        <a:lstStyle/>
        <a:p>
          <a:r>
            <a:rPr lang="ru-RU" dirty="0" smtClean="0"/>
            <a:t>Логин (телефон или </a:t>
          </a:r>
          <a:r>
            <a:rPr lang="en-US" dirty="0" smtClean="0"/>
            <a:t>e-mail)</a:t>
          </a:r>
          <a:r>
            <a:rPr lang="ru-RU" dirty="0" smtClean="0"/>
            <a:t> и пароль</a:t>
          </a:r>
          <a:endParaRPr lang="ru-RU" dirty="0"/>
        </a:p>
      </dgm:t>
    </dgm:pt>
    <dgm:pt modelId="{5B7B0F7E-EA51-4826-8449-818B1F1B0F44}" type="parTrans" cxnId="{A5FAE133-03E9-4E91-8DBC-81E9D1FF5BB5}">
      <dgm:prSet/>
      <dgm:spPr/>
      <dgm:t>
        <a:bodyPr/>
        <a:lstStyle/>
        <a:p>
          <a:endParaRPr lang="ru-RU"/>
        </a:p>
      </dgm:t>
    </dgm:pt>
    <dgm:pt modelId="{05F1C708-B376-4669-87AC-059AC8E30A87}" type="sibTrans" cxnId="{A5FAE133-03E9-4E91-8DBC-81E9D1FF5BB5}">
      <dgm:prSet/>
      <dgm:spPr/>
      <dgm:t>
        <a:bodyPr/>
        <a:lstStyle/>
        <a:p>
          <a:endParaRPr lang="ru-RU"/>
        </a:p>
      </dgm:t>
    </dgm:pt>
    <dgm:pt modelId="{CE18264B-F2DC-415F-BF0E-E766946816C0}">
      <dgm:prSet phldrT="[Текст]"/>
      <dgm:spPr/>
      <dgm:t>
        <a:bodyPr/>
        <a:lstStyle/>
        <a:p>
          <a:r>
            <a:rPr lang="ru-RU" dirty="0" smtClean="0"/>
            <a:t>СНИЛС и </a:t>
          </a:r>
          <a:r>
            <a:rPr lang="en-US" dirty="0" smtClean="0"/>
            <a:t>S&amp;</a:t>
          </a:r>
          <a:r>
            <a:rPr lang="ru-RU" dirty="0" smtClean="0"/>
            <a:t>№ паспорта НЕ ПОДТВЕРЖДЕНЫ</a:t>
          </a:r>
          <a:endParaRPr lang="ru-RU" dirty="0"/>
        </a:p>
      </dgm:t>
    </dgm:pt>
    <dgm:pt modelId="{E5662A6C-8209-458F-B4C4-3E37C25C19CA}" type="parTrans" cxnId="{355D3368-C30C-4371-851B-7C63FE3EEE0B}">
      <dgm:prSet/>
      <dgm:spPr/>
      <dgm:t>
        <a:bodyPr/>
        <a:lstStyle/>
        <a:p>
          <a:endParaRPr lang="ru-RU"/>
        </a:p>
      </dgm:t>
    </dgm:pt>
    <dgm:pt modelId="{804571EF-FEFD-4995-8ABD-0C598BC5B72A}" type="sibTrans" cxnId="{355D3368-C30C-4371-851B-7C63FE3EEE0B}">
      <dgm:prSet/>
      <dgm:spPr/>
      <dgm:t>
        <a:bodyPr/>
        <a:lstStyle/>
        <a:p>
          <a:endParaRPr lang="ru-RU"/>
        </a:p>
      </dgm:t>
    </dgm:pt>
    <dgm:pt modelId="{3AAB2C40-CEE2-4F68-8F8E-587FA90160EC}">
      <dgm:prSet phldrT="[Текст]">
        <dgm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2. </a:t>
          </a:r>
          <a:r>
            <a:rPr lang="ru-RU" b="1" dirty="0" smtClean="0"/>
            <a:t>Стандартная (только одна)</a:t>
          </a:r>
          <a:endParaRPr lang="ru-RU" b="1" dirty="0"/>
        </a:p>
      </dgm:t>
    </dgm:pt>
    <dgm:pt modelId="{D08DFD44-6AB1-40B8-BBFD-362DBD10A9B9}" type="parTrans" cxnId="{DBCD802E-95A1-42AD-A484-B238AB91873B}">
      <dgm:prSet/>
      <dgm:spPr/>
      <dgm:t>
        <a:bodyPr/>
        <a:lstStyle/>
        <a:p>
          <a:endParaRPr lang="ru-RU"/>
        </a:p>
      </dgm:t>
    </dgm:pt>
    <dgm:pt modelId="{DED5FCA9-48FB-46AA-81F7-25C6AE3D026E}" type="sibTrans" cxnId="{DBCD802E-95A1-42AD-A484-B238AB91873B}">
      <dgm:prSet/>
      <dgm:spPr/>
      <dgm:t>
        <a:bodyPr/>
        <a:lstStyle/>
        <a:p>
          <a:endParaRPr lang="ru-RU"/>
        </a:p>
      </dgm:t>
    </dgm:pt>
    <dgm:pt modelId="{B37E9EB2-076C-4D12-A0DD-C290FA5DBEA6}">
      <dgm:prSet phldrT="[Текст]"/>
      <dgm:spPr/>
      <dgm:t>
        <a:bodyPr/>
        <a:lstStyle/>
        <a:p>
          <a:r>
            <a:rPr lang="ru-RU" dirty="0" smtClean="0"/>
            <a:t>СНИЛС и </a:t>
          </a:r>
          <a:r>
            <a:rPr lang="en-US" dirty="0" smtClean="0"/>
            <a:t>S&amp;</a:t>
          </a:r>
          <a:r>
            <a:rPr lang="ru-RU" dirty="0" smtClean="0"/>
            <a:t>№ паспорта </a:t>
          </a:r>
          <a:r>
            <a:rPr lang="ru-RU" b="1" dirty="0" smtClean="0"/>
            <a:t>ПОДТВЕРЖДЕНЫ</a:t>
          </a:r>
          <a:endParaRPr lang="ru-RU" b="1" dirty="0"/>
        </a:p>
      </dgm:t>
    </dgm:pt>
    <dgm:pt modelId="{F8E2E416-04D4-4CEB-A416-A5D5D1518AEB}" type="parTrans" cxnId="{AF112D03-EF47-4644-820A-6BE6C2C7037E}">
      <dgm:prSet/>
      <dgm:spPr/>
      <dgm:t>
        <a:bodyPr/>
        <a:lstStyle/>
        <a:p>
          <a:endParaRPr lang="ru-RU"/>
        </a:p>
      </dgm:t>
    </dgm:pt>
    <dgm:pt modelId="{63A4B26B-B151-4ECA-B5CC-AB8358C0AFA9}" type="sibTrans" cxnId="{AF112D03-EF47-4644-820A-6BE6C2C7037E}">
      <dgm:prSet/>
      <dgm:spPr/>
      <dgm:t>
        <a:bodyPr/>
        <a:lstStyle/>
        <a:p>
          <a:endParaRPr lang="ru-RU"/>
        </a:p>
      </dgm:t>
    </dgm:pt>
    <dgm:pt modelId="{B2953E87-2D94-4FD2-B414-434E80CCE27D}">
      <dgm:prSet phldrT="[Текст]"/>
      <dgm:spPr/>
      <dgm:t>
        <a:bodyPr/>
        <a:lstStyle/>
        <a:p>
          <a:r>
            <a:rPr lang="ru-RU" dirty="0" smtClean="0"/>
            <a:t>Ограниченный перечень ГМУ ЕПГУ; невозможно присоединить к организации в качестве сотрудника</a:t>
          </a:r>
          <a:endParaRPr lang="ru-RU" dirty="0"/>
        </a:p>
      </dgm:t>
    </dgm:pt>
    <dgm:pt modelId="{D3224DC7-5066-484D-A828-B38D2E9DB11A}" type="parTrans" cxnId="{D09ADE21-D02F-4BC8-A4FE-CA566E57C3E8}">
      <dgm:prSet/>
      <dgm:spPr/>
      <dgm:t>
        <a:bodyPr/>
        <a:lstStyle/>
        <a:p>
          <a:endParaRPr lang="ru-RU"/>
        </a:p>
      </dgm:t>
    </dgm:pt>
    <dgm:pt modelId="{BD958EF9-F585-40E1-B3B7-68387AFB819A}" type="sibTrans" cxnId="{D09ADE21-D02F-4BC8-A4FE-CA566E57C3E8}">
      <dgm:prSet/>
      <dgm:spPr/>
      <dgm:t>
        <a:bodyPr/>
        <a:lstStyle/>
        <a:p>
          <a:endParaRPr lang="ru-RU"/>
        </a:p>
      </dgm:t>
    </dgm:pt>
    <dgm:pt modelId="{E3D1A96D-FEBF-4A1E-B7EB-72B56422ADE7}">
      <dgm:prSet phldrT="[Текст]">
        <dgm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dgm:style>
      </dgm:prSet>
      <dgm:spPr/>
      <dgm:t>
        <a:bodyPr/>
        <a:lstStyle/>
        <a:p>
          <a:r>
            <a:rPr lang="en-US" b="1" dirty="0" smtClean="0"/>
            <a:t>3. </a:t>
          </a:r>
          <a:r>
            <a:rPr lang="ru-RU" b="1" dirty="0" smtClean="0"/>
            <a:t>Подтвержденная (только одна)</a:t>
          </a:r>
          <a:endParaRPr lang="ru-RU" b="1" dirty="0"/>
        </a:p>
      </dgm:t>
    </dgm:pt>
    <dgm:pt modelId="{42EBE69B-CAEA-49F6-A4E0-8C66A2570A05}" type="parTrans" cxnId="{D0B9837B-EDD2-4A32-A93D-958C7C04A104}">
      <dgm:prSet/>
      <dgm:spPr/>
      <dgm:t>
        <a:bodyPr/>
        <a:lstStyle/>
        <a:p>
          <a:endParaRPr lang="ru-RU"/>
        </a:p>
      </dgm:t>
    </dgm:pt>
    <dgm:pt modelId="{0CBE9B01-0A21-494B-9D1E-F2E390AEA0DD}" type="sibTrans" cxnId="{D0B9837B-EDD2-4A32-A93D-958C7C04A104}">
      <dgm:prSet/>
      <dgm:spPr/>
      <dgm:t>
        <a:bodyPr/>
        <a:lstStyle/>
        <a:p>
          <a:endParaRPr lang="ru-RU"/>
        </a:p>
      </dgm:t>
    </dgm:pt>
    <dgm:pt modelId="{0A2A3197-2AAB-4B93-B601-6D315BD3ADE0}">
      <dgm:prSet phldrT="[Текст]"/>
      <dgm:spPr/>
      <dgm:t>
        <a:bodyPr/>
        <a:lstStyle/>
        <a:p>
          <a:r>
            <a:rPr lang="ru-RU" dirty="0" smtClean="0"/>
            <a:t>Личность подтверждена любым из доступных способов</a:t>
          </a:r>
          <a:endParaRPr lang="ru-RU" dirty="0"/>
        </a:p>
      </dgm:t>
    </dgm:pt>
    <dgm:pt modelId="{3EE0237D-EED4-42D1-BFCC-E52038A9327B}" type="parTrans" cxnId="{71D672F7-7AD6-4108-A21E-3CF48AEC6E0E}">
      <dgm:prSet/>
      <dgm:spPr/>
      <dgm:t>
        <a:bodyPr/>
        <a:lstStyle/>
        <a:p>
          <a:endParaRPr lang="ru-RU"/>
        </a:p>
      </dgm:t>
    </dgm:pt>
    <dgm:pt modelId="{C3370348-109C-449D-B241-746CC6ED4211}" type="sibTrans" cxnId="{71D672F7-7AD6-4108-A21E-3CF48AEC6E0E}">
      <dgm:prSet/>
      <dgm:spPr/>
      <dgm:t>
        <a:bodyPr/>
        <a:lstStyle/>
        <a:p>
          <a:endParaRPr lang="ru-RU"/>
        </a:p>
      </dgm:t>
    </dgm:pt>
    <dgm:pt modelId="{D4D65705-7DF0-423F-BA78-0062B618005D}">
      <dgm:prSet phldrT="[Текст]"/>
      <dgm:spPr/>
      <dgm:t>
        <a:bodyPr/>
        <a:lstStyle/>
        <a:p>
          <a:r>
            <a:rPr lang="ru-RU" dirty="0" smtClean="0"/>
            <a:t>Полный перечень ГМУ ЕПГУ; возможно присоединить к организации в качестве сотрудника</a:t>
          </a:r>
          <a:endParaRPr lang="ru-RU" dirty="0"/>
        </a:p>
      </dgm:t>
    </dgm:pt>
    <dgm:pt modelId="{CE7FF011-56BB-49C4-A865-DF8882423EDF}" type="parTrans" cxnId="{04B7A5D9-3B8B-4777-B9D7-58216216F2E2}">
      <dgm:prSet/>
      <dgm:spPr/>
      <dgm:t>
        <a:bodyPr/>
        <a:lstStyle/>
        <a:p>
          <a:endParaRPr lang="ru-RU"/>
        </a:p>
      </dgm:t>
    </dgm:pt>
    <dgm:pt modelId="{20936E73-F4A8-45B9-AA07-B5BC7300A1C1}" type="sibTrans" cxnId="{04B7A5D9-3B8B-4777-B9D7-58216216F2E2}">
      <dgm:prSet/>
      <dgm:spPr/>
      <dgm:t>
        <a:bodyPr/>
        <a:lstStyle/>
        <a:p>
          <a:endParaRPr lang="ru-RU"/>
        </a:p>
      </dgm:t>
    </dgm:pt>
    <dgm:pt modelId="{A729C313-809D-41D4-86ED-96EA8B27D183}">
      <dgm:prSet phldrT="[Текст]"/>
      <dgm:spPr/>
      <dgm:t>
        <a:bodyPr/>
        <a:lstStyle/>
        <a:p>
          <a:r>
            <a:rPr lang="ru-RU" dirty="0" smtClean="0"/>
            <a:t>Ограниченный перечень ГМУ</a:t>
          </a:r>
          <a:r>
            <a:rPr lang="en-US" dirty="0" smtClean="0"/>
            <a:t> </a:t>
          </a:r>
          <a:r>
            <a:rPr lang="ru-RU" dirty="0" smtClean="0"/>
            <a:t>ЕПГУ; невозможно присоединить к организации в качестве сотрудника</a:t>
          </a:r>
          <a:endParaRPr lang="ru-RU" dirty="0"/>
        </a:p>
      </dgm:t>
    </dgm:pt>
    <dgm:pt modelId="{43512E67-6CA5-4F1C-B5D0-8383108F3F17}" type="parTrans" cxnId="{6F98543F-44CC-4C62-9595-10162D4C0A55}">
      <dgm:prSet/>
      <dgm:spPr/>
      <dgm:t>
        <a:bodyPr/>
        <a:lstStyle/>
        <a:p>
          <a:endParaRPr lang="ru-RU"/>
        </a:p>
      </dgm:t>
    </dgm:pt>
    <dgm:pt modelId="{A6861E12-9FBA-4663-997F-338E1ED5B344}" type="sibTrans" cxnId="{6F98543F-44CC-4C62-9595-10162D4C0A55}">
      <dgm:prSet/>
      <dgm:spPr/>
      <dgm:t>
        <a:bodyPr/>
        <a:lstStyle/>
        <a:p>
          <a:endParaRPr lang="ru-RU"/>
        </a:p>
      </dgm:t>
    </dgm:pt>
    <dgm:pt modelId="{90C9EA4A-88B4-4768-AFD9-6A17E0B863C1}" type="pres">
      <dgm:prSet presAssocID="{1F4B9402-406B-40FD-8AEF-AE2F15416693}" presName="Name0" presStyleCnt="0">
        <dgm:presLayoutVars>
          <dgm:dir/>
          <dgm:animLvl val="lvl"/>
          <dgm:resizeHandles val="exact"/>
        </dgm:presLayoutVars>
      </dgm:prSet>
      <dgm:spPr/>
      <dgm:t>
        <a:bodyPr/>
        <a:lstStyle/>
        <a:p>
          <a:endParaRPr lang="ru-RU"/>
        </a:p>
      </dgm:t>
    </dgm:pt>
    <dgm:pt modelId="{4F0F5BCF-0BFB-4189-8168-5F21835D6C37}" type="pres">
      <dgm:prSet presAssocID="{E3D1A96D-FEBF-4A1E-B7EB-72B56422ADE7}" presName="boxAndChildren" presStyleCnt="0"/>
      <dgm:spPr/>
    </dgm:pt>
    <dgm:pt modelId="{1643C13E-C858-4985-A850-982962838C64}" type="pres">
      <dgm:prSet presAssocID="{E3D1A96D-FEBF-4A1E-B7EB-72B56422ADE7}" presName="parentTextBox" presStyleLbl="node1" presStyleIdx="0" presStyleCnt="3"/>
      <dgm:spPr/>
      <dgm:t>
        <a:bodyPr/>
        <a:lstStyle/>
        <a:p>
          <a:endParaRPr lang="ru-RU"/>
        </a:p>
      </dgm:t>
    </dgm:pt>
    <dgm:pt modelId="{C798FA5E-EE12-4969-A145-FBCE74C335DE}" type="pres">
      <dgm:prSet presAssocID="{E3D1A96D-FEBF-4A1E-B7EB-72B56422ADE7}" presName="entireBox" presStyleLbl="node1" presStyleIdx="0" presStyleCnt="3"/>
      <dgm:spPr/>
      <dgm:t>
        <a:bodyPr/>
        <a:lstStyle/>
        <a:p>
          <a:endParaRPr lang="ru-RU"/>
        </a:p>
      </dgm:t>
    </dgm:pt>
    <dgm:pt modelId="{9A05CCA7-F96C-46AD-B5C3-69984F18A26D}" type="pres">
      <dgm:prSet presAssocID="{E3D1A96D-FEBF-4A1E-B7EB-72B56422ADE7}" presName="descendantBox" presStyleCnt="0"/>
      <dgm:spPr/>
    </dgm:pt>
    <dgm:pt modelId="{27344343-547D-47A8-8A51-B806BA509D66}" type="pres">
      <dgm:prSet presAssocID="{0A2A3197-2AAB-4B93-B601-6D315BD3ADE0}" presName="childTextBox" presStyleLbl="fgAccFollowNode1" presStyleIdx="0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99E469F-1897-474A-A3EC-4719866F3A05}" type="pres">
      <dgm:prSet presAssocID="{D4D65705-7DF0-423F-BA78-0062B618005D}" presName="childTextBox" presStyleLbl="fgAccFollowNode1" presStyleIdx="1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7DCF1CE-43B7-4A2B-A6B4-847FB12A5A13}" type="pres">
      <dgm:prSet presAssocID="{DED5FCA9-48FB-46AA-81F7-25C6AE3D026E}" presName="sp" presStyleCnt="0"/>
      <dgm:spPr/>
    </dgm:pt>
    <dgm:pt modelId="{12CAF13A-15F0-4617-9F77-1C799611B98A}" type="pres">
      <dgm:prSet presAssocID="{3AAB2C40-CEE2-4F68-8F8E-587FA90160EC}" presName="arrowAndChildren" presStyleCnt="0"/>
      <dgm:spPr/>
    </dgm:pt>
    <dgm:pt modelId="{452664F4-A6A7-4BFA-A9E5-E5F9D288B705}" type="pres">
      <dgm:prSet presAssocID="{3AAB2C40-CEE2-4F68-8F8E-587FA90160EC}" presName="parentTextArrow" presStyleLbl="node1" presStyleIdx="0" presStyleCnt="3"/>
      <dgm:spPr/>
      <dgm:t>
        <a:bodyPr/>
        <a:lstStyle/>
        <a:p>
          <a:endParaRPr lang="ru-RU"/>
        </a:p>
      </dgm:t>
    </dgm:pt>
    <dgm:pt modelId="{6A64B83D-2AC8-425A-864B-69981227B429}" type="pres">
      <dgm:prSet presAssocID="{3AAB2C40-CEE2-4F68-8F8E-587FA90160EC}" presName="arrow" presStyleLbl="node1" presStyleIdx="1" presStyleCnt="3"/>
      <dgm:spPr/>
      <dgm:t>
        <a:bodyPr/>
        <a:lstStyle/>
        <a:p>
          <a:endParaRPr lang="ru-RU"/>
        </a:p>
      </dgm:t>
    </dgm:pt>
    <dgm:pt modelId="{27C9788D-EEB4-46E0-A231-AA37E1281DD3}" type="pres">
      <dgm:prSet presAssocID="{3AAB2C40-CEE2-4F68-8F8E-587FA90160EC}" presName="descendantArrow" presStyleCnt="0"/>
      <dgm:spPr/>
    </dgm:pt>
    <dgm:pt modelId="{4BADD3F2-F1E6-47D8-9D66-A2640A225701}" type="pres">
      <dgm:prSet presAssocID="{B37E9EB2-076C-4D12-A0DD-C290FA5DBEA6}" presName="childTextArrow" presStyleLbl="fgAccFollowNode1" presStyleIdx="2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DBCB37D7-9C27-40A0-B906-EB59AF96E641}" type="pres">
      <dgm:prSet presAssocID="{B2953E87-2D94-4FD2-B414-434E80CCE27D}" presName="childTextArrow" presStyleLbl="fgAccFollowNode1" presStyleIdx="3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9603C81-4B68-451D-A7F3-FF369313A709}" type="pres">
      <dgm:prSet presAssocID="{F085F3A0-5722-42CA-B2C4-E1544292D00E}" presName="sp" presStyleCnt="0"/>
      <dgm:spPr/>
    </dgm:pt>
    <dgm:pt modelId="{FAD0114B-9ABA-4B53-B347-33C6C42A1AD4}" type="pres">
      <dgm:prSet presAssocID="{C6CB48C3-F4FE-4CEB-BFB5-974B7BD82DA7}" presName="arrowAndChildren" presStyleCnt="0"/>
      <dgm:spPr/>
    </dgm:pt>
    <dgm:pt modelId="{A9D9A5F3-4E03-48DC-9A9A-3EE7DB5797EA}" type="pres">
      <dgm:prSet presAssocID="{C6CB48C3-F4FE-4CEB-BFB5-974B7BD82DA7}" presName="parentTextArrow" presStyleLbl="node1" presStyleIdx="1" presStyleCnt="3"/>
      <dgm:spPr/>
      <dgm:t>
        <a:bodyPr/>
        <a:lstStyle/>
        <a:p>
          <a:endParaRPr lang="ru-RU"/>
        </a:p>
      </dgm:t>
    </dgm:pt>
    <dgm:pt modelId="{4399719E-36FD-4EB9-9DAB-03A45009DF88}" type="pres">
      <dgm:prSet presAssocID="{C6CB48C3-F4FE-4CEB-BFB5-974B7BD82DA7}" presName="arrow" presStyleLbl="node1" presStyleIdx="2" presStyleCnt="3" custLinFactNeighborX="388" custLinFactNeighborY="975"/>
      <dgm:spPr/>
      <dgm:t>
        <a:bodyPr/>
        <a:lstStyle/>
        <a:p>
          <a:endParaRPr lang="ru-RU"/>
        </a:p>
      </dgm:t>
    </dgm:pt>
    <dgm:pt modelId="{0DD78EFB-2203-4C8E-A2CF-14B575BF270E}" type="pres">
      <dgm:prSet presAssocID="{C6CB48C3-F4FE-4CEB-BFB5-974B7BD82DA7}" presName="descendantArrow" presStyleCnt="0"/>
      <dgm:spPr/>
    </dgm:pt>
    <dgm:pt modelId="{1E8A0E23-4FE4-4CDE-8CB2-4FA36FCEC112}" type="pres">
      <dgm:prSet presAssocID="{AD02733F-4298-4A8D-8D84-C9E3ACCBA84A}" presName="childTextArrow" presStyleLbl="fgAccFollowNode1" presStyleIdx="4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7A176800-D744-4490-9727-3E0ECE8178C0}" type="pres">
      <dgm:prSet presAssocID="{CE18264B-F2DC-415F-BF0E-E766946816C0}" presName="childTextArrow" presStyleLbl="fgAccFollowNode1" presStyleIdx="5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2B8ECF09-7B02-444D-9CA0-C6DBE1F4DF21}" type="pres">
      <dgm:prSet presAssocID="{A729C313-809D-41D4-86ED-96EA8B27D183}" presName="childTextArrow" presStyleLbl="fgAccFollowNode1" presStyleIdx="6" presStyleCnt="7">
        <dgm:presLayoutVars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FC05384A-BBF6-419D-8E33-676FFF2DEAD4}" type="presOf" srcId="{0A2A3197-2AAB-4B93-B601-6D315BD3ADE0}" destId="{27344343-547D-47A8-8A51-B806BA509D66}" srcOrd="0" destOrd="0" presId="urn:microsoft.com/office/officeart/2005/8/layout/process4"/>
    <dgm:cxn modelId="{6C21A070-8945-4F25-8093-B940553886D1}" type="presOf" srcId="{E3D1A96D-FEBF-4A1E-B7EB-72B56422ADE7}" destId="{1643C13E-C858-4985-A850-982962838C64}" srcOrd="0" destOrd="0" presId="urn:microsoft.com/office/officeart/2005/8/layout/process4"/>
    <dgm:cxn modelId="{E9EE2679-D6AD-4E89-B820-4C9B42E7361E}" type="presOf" srcId="{C6CB48C3-F4FE-4CEB-BFB5-974B7BD82DA7}" destId="{A9D9A5F3-4E03-48DC-9A9A-3EE7DB5797EA}" srcOrd="0" destOrd="0" presId="urn:microsoft.com/office/officeart/2005/8/layout/process4"/>
    <dgm:cxn modelId="{304E32F7-19D1-460B-9A97-DDF07491F436}" type="presOf" srcId="{E3D1A96D-FEBF-4A1E-B7EB-72B56422ADE7}" destId="{C798FA5E-EE12-4969-A145-FBCE74C335DE}" srcOrd="1" destOrd="0" presId="urn:microsoft.com/office/officeart/2005/8/layout/process4"/>
    <dgm:cxn modelId="{D09ADE21-D02F-4BC8-A4FE-CA566E57C3E8}" srcId="{3AAB2C40-CEE2-4F68-8F8E-587FA90160EC}" destId="{B2953E87-2D94-4FD2-B414-434E80CCE27D}" srcOrd="1" destOrd="0" parTransId="{D3224DC7-5066-484D-A828-B38D2E9DB11A}" sibTransId="{BD958EF9-F585-40E1-B3B7-68387AFB819A}"/>
    <dgm:cxn modelId="{A5FAE133-03E9-4E91-8DBC-81E9D1FF5BB5}" srcId="{C6CB48C3-F4FE-4CEB-BFB5-974B7BD82DA7}" destId="{AD02733F-4298-4A8D-8D84-C9E3ACCBA84A}" srcOrd="0" destOrd="0" parTransId="{5B7B0F7E-EA51-4826-8449-818B1F1B0F44}" sibTransId="{05F1C708-B376-4669-87AC-059AC8E30A87}"/>
    <dgm:cxn modelId="{F32053E6-4592-4BC6-9F66-85FEE54BB9C1}" type="presOf" srcId="{1F4B9402-406B-40FD-8AEF-AE2F15416693}" destId="{90C9EA4A-88B4-4768-AFD9-6A17E0B863C1}" srcOrd="0" destOrd="0" presId="urn:microsoft.com/office/officeart/2005/8/layout/process4"/>
    <dgm:cxn modelId="{4971CEE7-F96A-496F-8C5C-2D1F1C5C8AE2}" srcId="{1F4B9402-406B-40FD-8AEF-AE2F15416693}" destId="{C6CB48C3-F4FE-4CEB-BFB5-974B7BD82DA7}" srcOrd="0" destOrd="0" parTransId="{0BE37807-1A2A-4037-89E6-756CC4333846}" sibTransId="{F085F3A0-5722-42CA-B2C4-E1544292D00E}"/>
    <dgm:cxn modelId="{ABAAF9C3-B854-4699-A6E9-0704ACB2BC59}" type="presOf" srcId="{B37E9EB2-076C-4D12-A0DD-C290FA5DBEA6}" destId="{4BADD3F2-F1E6-47D8-9D66-A2640A225701}" srcOrd="0" destOrd="0" presId="urn:microsoft.com/office/officeart/2005/8/layout/process4"/>
    <dgm:cxn modelId="{355D3368-C30C-4371-851B-7C63FE3EEE0B}" srcId="{C6CB48C3-F4FE-4CEB-BFB5-974B7BD82DA7}" destId="{CE18264B-F2DC-415F-BF0E-E766946816C0}" srcOrd="1" destOrd="0" parTransId="{E5662A6C-8209-458F-B4C4-3E37C25C19CA}" sibTransId="{804571EF-FEFD-4995-8ABD-0C598BC5B72A}"/>
    <dgm:cxn modelId="{C93FD7B6-6017-421D-BA96-6FA395E976E2}" type="presOf" srcId="{3AAB2C40-CEE2-4F68-8F8E-587FA90160EC}" destId="{452664F4-A6A7-4BFA-A9E5-E5F9D288B705}" srcOrd="0" destOrd="0" presId="urn:microsoft.com/office/officeart/2005/8/layout/process4"/>
    <dgm:cxn modelId="{7AAD0DCC-C829-4628-AE3D-EF98FC902822}" type="presOf" srcId="{D4D65705-7DF0-423F-BA78-0062B618005D}" destId="{299E469F-1897-474A-A3EC-4719866F3A05}" srcOrd="0" destOrd="0" presId="urn:microsoft.com/office/officeart/2005/8/layout/process4"/>
    <dgm:cxn modelId="{DBCD802E-95A1-42AD-A484-B238AB91873B}" srcId="{1F4B9402-406B-40FD-8AEF-AE2F15416693}" destId="{3AAB2C40-CEE2-4F68-8F8E-587FA90160EC}" srcOrd="1" destOrd="0" parTransId="{D08DFD44-6AB1-40B8-BBFD-362DBD10A9B9}" sibTransId="{DED5FCA9-48FB-46AA-81F7-25C6AE3D026E}"/>
    <dgm:cxn modelId="{D0B9837B-EDD2-4A32-A93D-958C7C04A104}" srcId="{1F4B9402-406B-40FD-8AEF-AE2F15416693}" destId="{E3D1A96D-FEBF-4A1E-B7EB-72B56422ADE7}" srcOrd="2" destOrd="0" parTransId="{42EBE69B-CAEA-49F6-A4E0-8C66A2570A05}" sibTransId="{0CBE9B01-0A21-494B-9D1E-F2E390AEA0DD}"/>
    <dgm:cxn modelId="{D8C7046C-75AC-4C68-9C89-EA21E051C5A5}" type="presOf" srcId="{A729C313-809D-41D4-86ED-96EA8B27D183}" destId="{2B8ECF09-7B02-444D-9CA0-C6DBE1F4DF21}" srcOrd="0" destOrd="0" presId="urn:microsoft.com/office/officeart/2005/8/layout/process4"/>
    <dgm:cxn modelId="{6F98543F-44CC-4C62-9595-10162D4C0A55}" srcId="{C6CB48C3-F4FE-4CEB-BFB5-974B7BD82DA7}" destId="{A729C313-809D-41D4-86ED-96EA8B27D183}" srcOrd="2" destOrd="0" parTransId="{43512E67-6CA5-4F1C-B5D0-8383108F3F17}" sibTransId="{A6861E12-9FBA-4663-997F-338E1ED5B344}"/>
    <dgm:cxn modelId="{5DE6E215-86A7-43D1-808F-66FB040A677D}" type="presOf" srcId="{B2953E87-2D94-4FD2-B414-434E80CCE27D}" destId="{DBCB37D7-9C27-40A0-B906-EB59AF96E641}" srcOrd="0" destOrd="0" presId="urn:microsoft.com/office/officeart/2005/8/layout/process4"/>
    <dgm:cxn modelId="{71D672F7-7AD6-4108-A21E-3CF48AEC6E0E}" srcId="{E3D1A96D-FEBF-4A1E-B7EB-72B56422ADE7}" destId="{0A2A3197-2AAB-4B93-B601-6D315BD3ADE0}" srcOrd="0" destOrd="0" parTransId="{3EE0237D-EED4-42D1-BFCC-E52038A9327B}" sibTransId="{C3370348-109C-449D-B241-746CC6ED4211}"/>
    <dgm:cxn modelId="{AA841EA3-4C72-4FC5-BAC3-E74FD9D9BEFD}" type="presOf" srcId="{C6CB48C3-F4FE-4CEB-BFB5-974B7BD82DA7}" destId="{4399719E-36FD-4EB9-9DAB-03A45009DF88}" srcOrd="1" destOrd="0" presId="urn:microsoft.com/office/officeart/2005/8/layout/process4"/>
    <dgm:cxn modelId="{B138D1AB-4621-404B-A727-9BDFC2CC838F}" type="presOf" srcId="{AD02733F-4298-4A8D-8D84-C9E3ACCBA84A}" destId="{1E8A0E23-4FE4-4CDE-8CB2-4FA36FCEC112}" srcOrd="0" destOrd="0" presId="urn:microsoft.com/office/officeart/2005/8/layout/process4"/>
    <dgm:cxn modelId="{E52203BA-5358-4819-BACA-298E3B809DA6}" type="presOf" srcId="{CE18264B-F2DC-415F-BF0E-E766946816C0}" destId="{7A176800-D744-4490-9727-3E0ECE8178C0}" srcOrd="0" destOrd="0" presId="urn:microsoft.com/office/officeart/2005/8/layout/process4"/>
    <dgm:cxn modelId="{AF112D03-EF47-4644-820A-6BE6C2C7037E}" srcId="{3AAB2C40-CEE2-4F68-8F8E-587FA90160EC}" destId="{B37E9EB2-076C-4D12-A0DD-C290FA5DBEA6}" srcOrd="0" destOrd="0" parTransId="{F8E2E416-04D4-4CEB-A416-A5D5D1518AEB}" sibTransId="{63A4B26B-B151-4ECA-B5CC-AB8358C0AFA9}"/>
    <dgm:cxn modelId="{CB4B7E77-5FB1-4735-8EC5-304E02A239B8}" type="presOf" srcId="{3AAB2C40-CEE2-4F68-8F8E-587FA90160EC}" destId="{6A64B83D-2AC8-425A-864B-69981227B429}" srcOrd="1" destOrd="0" presId="urn:microsoft.com/office/officeart/2005/8/layout/process4"/>
    <dgm:cxn modelId="{04B7A5D9-3B8B-4777-B9D7-58216216F2E2}" srcId="{E3D1A96D-FEBF-4A1E-B7EB-72B56422ADE7}" destId="{D4D65705-7DF0-423F-BA78-0062B618005D}" srcOrd="1" destOrd="0" parTransId="{CE7FF011-56BB-49C4-A865-DF8882423EDF}" sibTransId="{20936E73-F4A8-45B9-AA07-B5BC7300A1C1}"/>
    <dgm:cxn modelId="{74F17047-D25B-41F9-A479-E035ADF0AFA3}" type="presParOf" srcId="{90C9EA4A-88B4-4768-AFD9-6A17E0B863C1}" destId="{4F0F5BCF-0BFB-4189-8168-5F21835D6C37}" srcOrd="0" destOrd="0" presId="urn:microsoft.com/office/officeart/2005/8/layout/process4"/>
    <dgm:cxn modelId="{93CC6DD5-0693-4D07-92E6-49C5F7E3E265}" type="presParOf" srcId="{4F0F5BCF-0BFB-4189-8168-5F21835D6C37}" destId="{1643C13E-C858-4985-A850-982962838C64}" srcOrd="0" destOrd="0" presId="urn:microsoft.com/office/officeart/2005/8/layout/process4"/>
    <dgm:cxn modelId="{AF3C7842-92B9-4414-B3BB-9B7B150168E8}" type="presParOf" srcId="{4F0F5BCF-0BFB-4189-8168-5F21835D6C37}" destId="{C798FA5E-EE12-4969-A145-FBCE74C335DE}" srcOrd="1" destOrd="0" presId="urn:microsoft.com/office/officeart/2005/8/layout/process4"/>
    <dgm:cxn modelId="{D22FD156-A36E-4A0E-BF3F-65AF58C48649}" type="presParOf" srcId="{4F0F5BCF-0BFB-4189-8168-5F21835D6C37}" destId="{9A05CCA7-F96C-46AD-B5C3-69984F18A26D}" srcOrd="2" destOrd="0" presId="urn:microsoft.com/office/officeart/2005/8/layout/process4"/>
    <dgm:cxn modelId="{412E4B6E-1691-42DB-99DD-A9525F727850}" type="presParOf" srcId="{9A05CCA7-F96C-46AD-B5C3-69984F18A26D}" destId="{27344343-547D-47A8-8A51-B806BA509D66}" srcOrd="0" destOrd="0" presId="urn:microsoft.com/office/officeart/2005/8/layout/process4"/>
    <dgm:cxn modelId="{D11E9174-A98A-452A-B88F-27C9976619D4}" type="presParOf" srcId="{9A05CCA7-F96C-46AD-B5C3-69984F18A26D}" destId="{299E469F-1897-474A-A3EC-4719866F3A05}" srcOrd="1" destOrd="0" presId="urn:microsoft.com/office/officeart/2005/8/layout/process4"/>
    <dgm:cxn modelId="{CCA7FE25-69C5-49BF-AB2B-346D312077EB}" type="presParOf" srcId="{90C9EA4A-88B4-4768-AFD9-6A17E0B863C1}" destId="{D7DCF1CE-43B7-4A2B-A6B4-847FB12A5A13}" srcOrd="1" destOrd="0" presId="urn:microsoft.com/office/officeart/2005/8/layout/process4"/>
    <dgm:cxn modelId="{C52437F9-AD70-4F8B-B720-23C82DF77F3D}" type="presParOf" srcId="{90C9EA4A-88B4-4768-AFD9-6A17E0B863C1}" destId="{12CAF13A-15F0-4617-9F77-1C799611B98A}" srcOrd="2" destOrd="0" presId="urn:microsoft.com/office/officeart/2005/8/layout/process4"/>
    <dgm:cxn modelId="{08747128-181B-43F7-9AE4-387B821C492A}" type="presParOf" srcId="{12CAF13A-15F0-4617-9F77-1C799611B98A}" destId="{452664F4-A6A7-4BFA-A9E5-E5F9D288B705}" srcOrd="0" destOrd="0" presId="urn:microsoft.com/office/officeart/2005/8/layout/process4"/>
    <dgm:cxn modelId="{2B133B59-E3C7-4DC4-91A5-3030DDD16DA0}" type="presParOf" srcId="{12CAF13A-15F0-4617-9F77-1C799611B98A}" destId="{6A64B83D-2AC8-425A-864B-69981227B429}" srcOrd="1" destOrd="0" presId="urn:microsoft.com/office/officeart/2005/8/layout/process4"/>
    <dgm:cxn modelId="{DF612B73-FC5D-43E2-A4C5-C61105405192}" type="presParOf" srcId="{12CAF13A-15F0-4617-9F77-1C799611B98A}" destId="{27C9788D-EEB4-46E0-A231-AA37E1281DD3}" srcOrd="2" destOrd="0" presId="urn:microsoft.com/office/officeart/2005/8/layout/process4"/>
    <dgm:cxn modelId="{993828D3-E94B-4149-9E55-40EB6B7E8D7F}" type="presParOf" srcId="{27C9788D-EEB4-46E0-A231-AA37E1281DD3}" destId="{4BADD3F2-F1E6-47D8-9D66-A2640A225701}" srcOrd="0" destOrd="0" presId="urn:microsoft.com/office/officeart/2005/8/layout/process4"/>
    <dgm:cxn modelId="{87664B8C-AD91-406C-9A43-A9014C775C90}" type="presParOf" srcId="{27C9788D-EEB4-46E0-A231-AA37E1281DD3}" destId="{DBCB37D7-9C27-40A0-B906-EB59AF96E641}" srcOrd="1" destOrd="0" presId="urn:microsoft.com/office/officeart/2005/8/layout/process4"/>
    <dgm:cxn modelId="{8D3D9E39-FD98-4439-A270-AC256286DBB5}" type="presParOf" srcId="{90C9EA4A-88B4-4768-AFD9-6A17E0B863C1}" destId="{79603C81-4B68-451D-A7F3-FF369313A709}" srcOrd="3" destOrd="0" presId="urn:microsoft.com/office/officeart/2005/8/layout/process4"/>
    <dgm:cxn modelId="{B4066CC0-478B-4CFD-9B71-0DC263FC6E08}" type="presParOf" srcId="{90C9EA4A-88B4-4768-AFD9-6A17E0B863C1}" destId="{FAD0114B-9ABA-4B53-B347-33C6C42A1AD4}" srcOrd="4" destOrd="0" presId="urn:microsoft.com/office/officeart/2005/8/layout/process4"/>
    <dgm:cxn modelId="{9643AFE9-93EE-4C5A-B612-173AAF9FCBCE}" type="presParOf" srcId="{FAD0114B-9ABA-4B53-B347-33C6C42A1AD4}" destId="{A9D9A5F3-4E03-48DC-9A9A-3EE7DB5797EA}" srcOrd="0" destOrd="0" presId="urn:microsoft.com/office/officeart/2005/8/layout/process4"/>
    <dgm:cxn modelId="{D049B9D4-C8E6-4E60-8F45-ADAC09472B8D}" type="presParOf" srcId="{FAD0114B-9ABA-4B53-B347-33C6C42A1AD4}" destId="{4399719E-36FD-4EB9-9DAB-03A45009DF88}" srcOrd="1" destOrd="0" presId="urn:microsoft.com/office/officeart/2005/8/layout/process4"/>
    <dgm:cxn modelId="{4C66A154-AC4B-4B96-A06C-0529657A9F1F}" type="presParOf" srcId="{FAD0114B-9ABA-4B53-B347-33C6C42A1AD4}" destId="{0DD78EFB-2203-4C8E-A2CF-14B575BF270E}" srcOrd="2" destOrd="0" presId="urn:microsoft.com/office/officeart/2005/8/layout/process4"/>
    <dgm:cxn modelId="{663129B4-47D4-44AF-8046-9F5BDECE68D2}" type="presParOf" srcId="{0DD78EFB-2203-4C8E-A2CF-14B575BF270E}" destId="{1E8A0E23-4FE4-4CDE-8CB2-4FA36FCEC112}" srcOrd="0" destOrd="0" presId="urn:microsoft.com/office/officeart/2005/8/layout/process4"/>
    <dgm:cxn modelId="{4E64D27E-2B80-42B2-915C-2D92941CEC6B}" type="presParOf" srcId="{0DD78EFB-2203-4C8E-A2CF-14B575BF270E}" destId="{7A176800-D744-4490-9727-3E0ECE8178C0}" srcOrd="1" destOrd="0" presId="urn:microsoft.com/office/officeart/2005/8/layout/process4"/>
    <dgm:cxn modelId="{0FDB7BA7-3FF6-4953-AAE2-2D788CA84FB6}" type="presParOf" srcId="{0DD78EFB-2203-4C8E-A2CF-14B575BF270E}" destId="{2B8ECF09-7B02-444D-9CA0-C6DBE1F4DF21}" srcOrd="2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1E1F7499-8590-484E-B057-EF54684514C4}" type="doc">
      <dgm:prSet loTypeId="urn:microsoft.com/office/officeart/2008/layout/TitledPictureBlocks" loCatId="picture" qsTypeId="urn:microsoft.com/office/officeart/2005/8/quickstyle/simple1" qsCatId="simple" csTypeId="urn:microsoft.com/office/officeart/2005/8/colors/colorful5" csCatId="colorful" phldr="1"/>
      <dgm:spPr/>
      <dgm:t>
        <a:bodyPr/>
        <a:lstStyle/>
        <a:p>
          <a:endParaRPr lang="ru-RU"/>
        </a:p>
      </dgm:t>
    </dgm:pt>
    <dgm:pt modelId="{FF67E8A1-E798-4C9D-A211-3788F0471577}">
      <dgm:prSet phldrT="[Текст]"/>
      <dgm:spPr/>
      <dgm:t>
        <a:bodyPr/>
        <a:lstStyle/>
        <a:p>
          <a:r>
            <a:rPr lang="ru-RU" dirty="0" smtClean="0"/>
            <a:t>Сотрудник (через приглашение)</a:t>
          </a:r>
          <a:endParaRPr lang="ru-RU" dirty="0"/>
        </a:p>
      </dgm:t>
    </dgm:pt>
    <dgm:pt modelId="{FE007D07-2278-4AE9-AD54-5AF3553E6174}" type="parTrans" cxnId="{742F293A-14D4-4BF7-86E8-B4B2F70EA948}">
      <dgm:prSet/>
      <dgm:spPr/>
      <dgm:t>
        <a:bodyPr/>
        <a:lstStyle/>
        <a:p>
          <a:endParaRPr lang="ru-RU"/>
        </a:p>
      </dgm:t>
    </dgm:pt>
    <dgm:pt modelId="{0F4238F4-935B-4CAF-BFB7-7B9DAA166B72}" type="sibTrans" cxnId="{742F293A-14D4-4BF7-86E8-B4B2F70EA948}">
      <dgm:prSet/>
      <dgm:spPr/>
      <dgm:t>
        <a:bodyPr/>
        <a:lstStyle/>
        <a:p>
          <a:endParaRPr lang="ru-RU"/>
        </a:p>
      </dgm:t>
    </dgm:pt>
    <dgm:pt modelId="{5A703AAE-CC0E-4F35-820F-F5DCDD1234CC}">
      <dgm:prSet phldrT="[Текст]"/>
      <dgm:spPr/>
      <dgm:t>
        <a:bodyPr/>
        <a:lstStyle/>
        <a:p>
          <a:r>
            <a:rPr lang="ru-RU" dirty="0" smtClean="0"/>
            <a:t>Функции в ГИС в зависимости от наделенных полномочий</a:t>
          </a:r>
          <a:endParaRPr lang="ru-RU" dirty="0"/>
        </a:p>
      </dgm:t>
    </dgm:pt>
    <dgm:pt modelId="{942689E7-63BD-4486-9562-8FF7B0DA50AF}" type="parTrans" cxnId="{B3F57D25-6C72-4531-9E41-F66458C61BAE}">
      <dgm:prSet/>
      <dgm:spPr/>
      <dgm:t>
        <a:bodyPr/>
        <a:lstStyle/>
        <a:p>
          <a:endParaRPr lang="ru-RU"/>
        </a:p>
      </dgm:t>
    </dgm:pt>
    <dgm:pt modelId="{89D9F84A-455A-4335-917C-026A77CF6FAC}" type="sibTrans" cxnId="{B3F57D25-6C72-4531-9E41-F66458C61BAE}">
      <dgm:prSet/>
      <dgm:spPr/>
      <dgm:t>
        <a:bodyPr/>
        <a:lstStyle/>
        <a:p>
          <a:endParaRPr lang="ru-RU"/>
        </a:p>
      </dgm:t>
    </dgm:pt>
    <dgm:pt modelId="{CF9A8C12-0620-47D5-B4C7-A6FEC4191D5B}">
      <dgm:prSet phldrT="[Текст]"/>
      <dgm:spPr/>
      <dgm:t>
        <a:bodyPr/>
        <a:lstStyle/>
        <a:p>
          <a:r>
            <a:rPr lang="ru-RU" dirty="0" smtClean="0"/>
            <a:t>Администратор (через приглашение)</a:t>
          </a:r>
          <a:endParaRPr lang="ru-RU" dirty="0"/>
        </a:p>
      </dgm:t>
    </dgm:pt>
    <dgm:pt modelId="{47FF6D1A-7AD0-48D5-8F1E-279FBDD83B0B}" type="parTrans" cxnId="{20436F5D-B5DE-458A-94C0-B7F5131BDA39}">
      <dgm:prSet/>
      <dgm:spPr/>
      <dgm:t>
        <a:bodyPr/>
        <a:lstStyle/>
        <a:p>
          <a:endParaRPr lang="ru-RU"/>
        </a:p>
      </dgm:t>
    </dgm:pt>
    <dgm:pt modelId="{586FB390-1D39-42F0-B715-012619C0ABE0}" type="sibTrans" cxnId="{20436F5D-B5DE-458A-94C0-B7F5131BDA39}">
      <dgm:prSet/>
      <dgm:spPr/>
      <dgm:t>
        <a:bodyPr/>
        <a:lstStyle/>
        <a:p>
          <a:endParaRPr lang="ru-RU"/>
        </a:p>
      </dgm:t>
    </dgm:pt>
    <dgm:pt modelId="{2D90471B-9924-4E71-A24E-5FE75623B275}">
      <dgm:prSet phldrT="[Текст]"/>
      <dgm:spPr/>
      <dgm:t>
        <a:bodyPr/>
        <a:lstStyle/>
        <a:p>
          <a:r>
            <a:rPr lang="ru-RU" dirty="0" smtClean="0"/>
            <a:t>Администрирование организации: присоединение сотрудников, наделение полномочиями</a:t>
          </a:r>
          <a:endParaRPr lang="ru-RU" dirty="0"/>
        </a:p>
      </dgm:t>
    </dgm:pt>
    <dgm:pt modelId="{A0AD2299-ED31-44E7-B3CD-D46B180C30DA}" type="parTrans" cxnId="{7193D367-344B-4D82-BAC2-B36A8A06ADC7}">
      <dgm:prSet/>
      <dgm:spPr/>
      <dgm:t>
        <a:bodyPr/>
        <a:lstStyle/>
        <a:p>
          <a:endParaRPr lang="ru-RU"/>
        </a:p>
      </dgm:t>
    </dgm:pt>
    <dgm:pt modelId="{B958F7DA-9215-4233-9404-13B56FB25126}" type="sibTrans" cxnId="{7193D367-344B-4D82-BAC2-B36A8A06ADC7}">
      <dgm:prSet/>
      <dgm:spPr/>
      <dgm:t>
        <a:bodyPr/>
        <a:lstStyle/>
        <a:p>
          <a:endParaRPr lang="ru-RU"/>
        </a:p>
      </dgm:t>
    </dgm:pt>
    <dgm:pt modelId="{0CFBAAA7-8164-4801-A62D-3AA3BA45A444}">
      <dgm:prSet phldrT="[Текст]"/>
      <dgm:spPr/>
      <dgm:t>
        <a:bodyPr/>
        <a:lstStyle/>
        <a:p>
          <a:r>
            <a:rPr lang="ru-RU" dirty="0" smtClean="0"/>
            <a:t>Руководитель (только через ЭП)</a:t>
          </a:r>
          <a:endParaRPr lang="ru-RU" dirty="0"/>
        </a:p>
      </dgm:t>
    </dgm:pt>
    <dgm:pt modelId="{231B4441-5ACE-4375-968C-870624C9C02F}" type="parTrans" cxnId="{A2846430-545C-4224-B190-D7225E1353CC}">
      <dgm:prSet/>
      <dgm:spPr/>
      <dgm:t>
        <a:bodyPr/>
        <a:lstStyle/>
        <a:p>
          <a:endParaRPr lang="ru-RU"/>
        </a:p>
      </dgm:t>
    </dgm:pt>
    <dgm:pt modelId="{A6342D9B-7E53-4EE8-B10A-F19DDE70B71A}" type="sibTrans" cxnId="{A2846430-545C-4224-B190-D7225E1353CC}">
      <dgm:prSet/>
      <dgm:spPr/>
      <dgm:t>
        <a:bodyPr/>
        <a:lstStyle/>
        <a:p>
          <a:endParaRPr lang="ru-RU"/>
        </a:p>
      </dgm:t>
    </dgm:pt>
    <dgm:pt modelId="{A641D663-C84A-4388-B5BA-BF680DD2053D}">
      <dgm:prSet phldrT="[Текст]"/>
      <dgm:spPr/>
      <dgm:t>
        <a:bodyPr/>
        <a:lstStyle/>
        <a:p>
          <a:r>
            <a:rPr lang="ru-RU" dirty="0" smtClean="0"/>
            <a:t>Все права над организацией, возможность подавать заявки от имени организации на ЕПГУ</a:t>
          </a:r>
          <a:endParaRPr lang="ru-RU" dirty="0"/>
        </a:p>
      </dgm:t>
    </dgm:pt>
    <dgm:pt modelId="{B84F3A83-D0C6-4463-8DC8-CE1AA2901D38}" type="parTrans" cxnId="{9E604F3F-C7F4-42BB-81E3-AF9579567AFA}">
      <dgm:prSet/>
      <dgm:spPr/>
      <dgm:t>
        <a:bodyPr/>
        <a:lstStyle/>
        <a:p>
          <a:endParaRPr lang="ru-RU"/>
        </a:p>
      </dgm:t>
    </dgm:pt>
    <dgm:pt modelId="{B5C7D9D3-562C-4816-9F18-E8487B4CE42D}" type="sibTrans" cxnId="{9E604F3F-C7F4-42BB-81E3-AF9579567AFA}">
      <dgm:prSet/>
      <dgm:spPr/>
      <dgm:t>
        <a:bodyPr/>
        <a:lstStyle/>
        <a:p>
          <a:endParaRPr lang="ru-RU"/>
        </a:p>
      </dgm:t>
    </dgm:pt>
    <dgm:pt modelId="{F85D1B40-F809-4AF1-A4A7-243FBCEDB531}" type="pres">
      <dgm:prSet presAssocID="{1E1F7499-8590-484E-B057-EF54684514C4}" presName="rootNode" presStyleCnt="0">
        <dgm:presLayoutVars>
          <dgm:chMax/>
          <dgm:chPref/>
          <dgm:dir/>
          <dgm:animLvl val="lvl"/>
        </dgm:presLayoutVars>
      </dgm:prSet>
      <dgm:spPr/>
      <dgm:t>
        <a:bodyPr/>
        <a:lstStyle/>
        <a:p>
          <a:endParaRPr lang="ru-RU"/>
        </a:p>
      </dgm:t>
    </dgm:pt>
    <dgm:pt modelId="{663D729D-8B93-45C0-8691-2273A1B838EE}" type="pres">
      <dgm:prSet presAssocID="{FF67E8A1-E798-4C9D-A211-3788F0471577}" presName="composite" presStyleCnt="0"/>
      <dgm:spPr/>
    </dgm:pt>
    <dgm:pt modelId="{2246E733-11B6-40EF-8C92-929B6DEA5469}" type="pres">
      <dgm:prSet presAssocID="{FF67E8A1-E798-4C9D-A211-3788F0471577}" presName="ParentText" presStyleLbl="node1" presStyleIdx="0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5DA6C1EF-F97F-4A70-B162-44EC184ADAA3}" type="pres">
      <dgm:prSet presAssocID="{FF67E8A1-E798-4C9D-A211-3788F0471577}" presName="Image" presStyleLbl="bgImgPlace1" presStyleIdx="0" presStyleCnt="3"/>
      <dgm:spPr>
        <a:blipFill rotWithShape="1">
          <a:blip xmlns:r="http://schemas.openxmlformats.org/officeDocument/2006/relationships" r:embed="rId1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D5BC327C-11F3-4983-8AFE-057E17B87106}" type="pres">
      <dgm:prSet presAssocID="{FF67E8A1-E798-4C9D-A211-3788F0471577}" presName="ChildText" presStyleLbl="fgAcc1" presStyleIdx="0" presStyleCnt="3" custScaleX="207023" custScaleY="137704" custLinFactNeighborX="30844" custLinFactNeighborY="19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A863047-DC18-407F-B38C-E9E8DE705090}" type="pres">
      <dgm:prSet presAssocID="{0F4238F4-935B-4CAF-BFB7-7B9DAA166B72}" presName="sibTrans" presStyleCnt="0"/>
      <dgm:spPr/>
    </dgm:pt>
    <dgm:pt modelId="{ECD9DDF7-CDA5-4F40-8996-2511B9A8ED0D}" type="pres">
      <dgm:prSet presAssocID="{CF9A8C12-0620-47D5-B4C7-A6FEC4191D5B}" presName="composite" presStyleCnt="0"/>
      <dgm:spPr/>
    </dgm:pt>
    <dgm:pt modelId="{FA9ED566-36CC-458E-9C10-8098636A29D3}" type="pres">
      <dgm:prSet presAssocID="{CF9A8C12-0620-47D5-B4C7-A6FEC4191D5B}" presName="ParentText" presStyleLbl="node1" presStyleIdx="1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144CB3D1-46D1-47CB-9899-7813CE4E06D4}" type="pres">
      <dgm:prSet presAssocID="{CF9A8C12-0620-47D5-B4C7-A6FEC4191D5B}" presName="Image" presStyleLbl="bgImgPlace1" presStyleIdx="1" presStyleCnt="3"/>
      <dgm:spPr>
        <a:blipFill rotWithShape="1">
          <a:blip xmlns:r="http://schemas.openxmlformats.org/officeDocument/2006/relationships" r:embed="rId2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7419A4EA-835D-4E54-B9C7-BA262B584D76}" type="pres">
      <dgm:prSet presAssocID="{CF9A8C12-0620-47D5-B4C7-A6FEC4191D5B}" presName="ChildText" presStyleLbl="fgAcc1" presStyleIdx="1" presStyleCnt="3" custScaleX="207023" custScaleY="137704" custLinFactNeighborX="30844" custLinFactNeighborY="19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4A79E06A-7A96-48AD-9342-1DB349F43E4E}" type="pres">
      <dgm:prSet presAssocID="{586FB390-1D39-42F0-B715-012619C0ABE0}" presName="sibTrans" presStyleCnt="0"/>
      <dgm:spPr/>
    </dgm:pt>
    <dgm:pt modelId="{29F1BB12-DBA1-4AF7-9D51-D4BB4A8F4C26}" type="pres">
      <dgm:prSet presAssocID="{0CFBAAA7-8164-4801-A62D-3AA3BA45A444}" presName="composite" presStyleCnt="0"/>
      <dgm:spPr/>
    </dgm:pt>
    <dgm:pt modelId="{02EB4F8E-1D1B-49B4-A1A2-DB9DB12541CC}" type="pres">
      <dgm:prSet presAssocID="{0CFBAAA7-8164-4801-A62D-3AA3BA45A444}" presName="ParentText" presStyleLbl="node1" presStyleIdx="2" presStyleCnt="3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ru-RU"/>
        </a:p>
      </dgm:t>
    </dgm:pt>
    <dgm:pt modelId="{3BEC5968-3194-4575-BAEB-550E69BB7B77}" type="pres">
      <dgm:prSet presAssocID="{0CFBAAA7-8164-4801-A62D-3AA3BA45A444}" presName="Image" presStyleLbl="bgImgPlace1" presStyleIdx="2" presStyleCnt="3"/>
      <dgm:spPr>
        <a:blipFill rotWithShape="1">
          <a:blip xmlns:r="http://schemas.openxmlformats.org/officeDocument/2006/relationships" r:embed="rId3"/>
          <a:stretch>
            <a:fillRect/>
          </a:stretch>
        </a:blipFill>
      </dgm:spPr>
      <dgm:t>
        <a:bodyPr/>
        <a:lstStyle/>
        <a:p>
          <a:endParaRPr lang="ru-RU"/>
        </a:p>
      </dgm:t>
    </dgm:pt>
    <dgm:pt modelId="{CBE79221-3BE6-469E-9880-46CF6EF9A385}" type="pres">
      <dgm:prSet presAssocID="{0CFBAAA7-8164-4801-A62D-3AA3BA45A444}" presName="ChildText" presStyleLbl="fgAcc1" presStyleIdx="2" presStyleCnt="3" custScaleX="207023" custScaleY="137704" custLinFactNeighborX="30844" custLinFactNeighborY="1922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ru-RU"/>
        </a:p>
      </dgm:t>
    </dgm:pt>
  </dgm:ptLst>
  <dgm:cxnLst>
    <dgm:cxn modelId="{C55E32F4-C2EA-44B8-9C30-0CC74A031FB8}" type="presOf" srcId="{5A703AAE-CC0E-4F35-820F-F5DCDD1234CC}" destId="{D5BC327C-11F3-4983-8AFE-057E17B87106}" srcOrd="0" destOrd="0" presId="urn:microsoft.com/office/officeart/2008/layout/TitledPictureBlocks"/>
    <dgm:cxn modelId="{20436F5D-B5DE-458A-94C0-B7F5131BDA39}" srcId="{1E1F7499-8590-484E-B057-EF54684514C4}" destId="{CF9A8C12-0620-47D5-B4C7-A6FEC4191D5B}" srcOrd="1" destOrd="0" parTransId="{47FF6D1A-7AD0-48D5-8F1E-279FBDD83B0B}" sibTransId="{586FB390-1D39-42F0-B715-012619C0ABE0}"/>
    <dgm:cxn modelId="{1C9F3896-5D1B-4A04-B75A-5DBA69D88269}" type="presOf" srcId="{0CFBAAA7-8164-4801-A62D-3AA3BA45A444}" destId="{02EB4F8E-1D1B-49B4-A1A2-DB9DB12541CC}" srcOrd="0" destOrd="0" presId="urn:microsoft.com/office/officeart/2008/layout/TitledPictureBlocks"/>
    <dgm:cxn modelId="{9E604F3F-C7F4-42BB-81E3-AF9579567AFA}" srcId="{0CFBAAA7-8164-4801-A62D-3AA3BA45A444}" destId="{A641D663-C84A-4388-B5BA-BF680DD2053D}" srcOrd="0" destOrd="0" parTransId="{B84F3A83-D0C6-4463-8DC8-CE1AA2901D38}" sibTransId="{B5C7D9D3-562C-4816-9F18-E8487B4CE42D}"/>
    <dgm:cxn modelId="{A2846430-545C-4224-B190-D7225E1353CC}" srcId="{1E1F7499-8590-484E-B057-EF54684514C4}" destId="{0CFBAAA7-8164-4801-A62D-3AA3BA45A444}" srcOrd="2" destOrd="0" parTransId="{231B4441-5ACE-4375-968C-870624C9C02F}" sibTransId="{A6342D9B-7E53-4EE8-B10A-F19DDE70B71A}"/>
    <dgm:cxn modelId="{742F293A-14D4-4BF7-86E8-B4B2F70EA948}" srcId="{1E1F7499-8590-484E-B057-EF54684514C4}" destId="{FF67E8A1-E798-4C9D-A211-3788F0471577}" srcOrd="0" destOrd="0" parTransId="{FE007D07-2278-4AE9-AD54-5AF3553E6174}" sibTransId="{0F4238F4-935B-4CAF-BFB7-7B9DAA166B72}"/>
    <dgm:cxn modelId="{7193D367-344B-4D82-BAC2-B36A8A06ADC7}" srcId="{CF9A8C12-0620-47D5-B4C7-A6FEC4191D5B}" destId="{2D90471B-9924-4E71-A24E-5FE75623B275}" srcOrd="0" destOrd="0" parTransId="{A0AD2299-ED31-44E7-B3CD-D46B180C30DA}" sibTransId="{B958F7DA-9215-4233-9404-13B56FB25126}"/>
    <dgm:cxn modelId="{B736F7A4-F20C-43D6-A92A-906FC39050CD}" type="presOf" srcId="{A641D663-C84A-4388-B5BA-BF680DD2053D}" destId="{CBE79221-3BE6-469E-9880-46CF6EF9A385}" srcOrd="0" destOrd="0" presId="urn:microsoft.com/office/officeart/2008/layout/TitledPictureBlocks"/>
    <dgm:cxn modelId="{34BCBE94-D670-4D3F-B5F2-DC0BB8D1DF8D}" type="presOf" srcId="{2D90471B-9924-4E71-A24E-5FE75623B275}" destId="{7419A4EA-835D-4E54-B9C7-BA262B584D76}" srcOrd="0" destOrd="0" presId="urn:microsoft.com/office/officeart/2008/layout/TitledPictureBlocks"/>
    <dgm:cxn modelId="{AD241AC4-99D5-483D-A98A-96A99A64D511}" type="presOf" srcId="{1E1F7499-8590-484E-B057-EF54684514C4}" destId="{F85D1B40-F809-4AF1-A4A7-243FBCEDB531}" srcOrd="0" destOrd="0" presId="urn:microsoft.com/office/officeart/2008/layout/TitledPictureBlocks"/>
    <dgm:cxn modelId="{67EA3EB6-6465-4058-BCC6-EAE6E5E690DD}" type="presOf" srcId="{CF9A8C12-0620-47D5-B4C7-A6FEC4191D5B}" destId="{FA9ED566-36CC-458E-9C10-8098636A29D3}" srcOrd="0" destOrd="0" presId="urn:microsoft.com/office/officeart/2008/layout/TitledPictureBlocks"/>
    <dgm:cxn modelId="{B3F57D25-6C72-4531-9E41-F66458C61BAE}" srcId="{FF67E8A1-E798-4C9D-A211-3788F0471577}" destId="{5A703AAE-CC0E-4F35-820F-F5DCDD1234CC}" srcOrd="0" destOrd="0" parTransId="{942689E7-63BD-4486-9562-8FF7B0DA50AF}" sibTransId="{89D9F84A-455A-4335-917C-026A77CF6FAC}"/>
    <dgm:cxn modelId="{5D2F1E13-B435-4766-9867-8345D9A9C6BD}" type="presOf" srcId="{FF67E8A1-E798-4C9D-A211-3788F0471577}" destId="{2246E733-11B6-40EF-8C92-929B6DEA5469}" srcOrd="0" destOrd="0" presId="urn:microsoft.com/office/officeart/2008/layout/TitledPictureBlocks"/>
    <dgm:cxn modelId="{D7EA0244-7C57-46B6-A271-31B8073AC1A6}" type="presParOf" srcId="{F85D1B40-F809-4AF1-A4A7-243FBCEDB531}" destId="{663D729D-8B93-45C0-8691-2273A1B838EE}" srcOrd="0" destOrd="0" presId="urn:microsoft.com/office/officeart/2008/layout/TitledPictureBlocks"/>
    <dgm:cxn modelId="{A038550D-F081-4D7F-B333-BD6D2EC73B4B}" type="presParOf" srcId="{663D729D-8B93-45C0-8691-2273A1B838EE}" destId="{2246E733-11B6-40EF-8C92-929B6DEA5469}" srcOrd="0" destOrd="0" presId="urn:microsoft.com/office/officeart/2008/layout/TitledPictureBlocks"/>
    <dgm:cxn modelId="{A65E6FA5-2AC4-490D-BA96-54EB99B43A26}" type="presParOf" srcId="{663D729D-8B93-45C0-8691-2273A1B838EE}" destId="{5DA6C1EF-F97F-4A70-B162-44EC184ADAA3}" srcOrd="1" destOrd="0" presId="urn:microsoft.com/office/officeart/2008/layout/TitledPictureBlocks"/>
    <dgm:cxn modelId="{829C35CC-5440-4066-A5C9-7506E610F2ED}" type="presParOf" srcId="{663D729D-8B93-45C0-8691-2273A1B838EE}" destId="{D5BC327C-11F3-4983-8AFE-057E17B87106}" srcOrd="2" destOrd="0" presId="urn:microsoft.com/office/officeart/2008/layout/TitledPictureBlocks"/>
    <dgm:cxn modelId="{AFB324B0-CD7C-4F38-A787-8AE8F7EAA929}" type="presParOf" srcId="{F85D1B40-F809-4AF1-A4A7-243FBCEDB531}" destId="{1A863047-DC18-407F-B38C-E9E8DE705090}" srcOrd="1" destOrd="0" presId="urn:microsoft.com/office/officeart/2008/layout/TitledPictureBlocks"/>
    <dgm:cxn modelId="{F1F3086F-71FB-4C1D-B542-3CFA7AC53C73}" type="presParOf" srcId="{F85D1B40-F809-4AF1-A4A7-243FBCEDB531}" destId="{ECD9DDF7-CDA5-4F40-8996-2511B9A8ED0D}" srcOrd="2" destOrd="0" presId="urn:microsoft.com/office/officeart/2008/layout/TitledPictureBlocks"/>
    <dgm:cxn modelId="{77B2E0DB-817E-4983-9AB2-936267995932}" type="presParOf" srcId="{ECD9DDF7-CDA5-4F40-8996-2511B9A8ED0D}" destId="{FA9ED566-36CC-458E-9C10-8098636A29D3}" srcOrd="0" destOrd="0" presId="urn:microsoft.com/office/officeart/2008/layout/TitledPictureBlocks"/>
    <dgm:cxn modelId="{CC43AA9B-9AFA-4D94-BC97-2C227617D171}" type="presParOf" srcId="{ECD9DDF7-CDA5-4F40-8996-2511B9A8ED0D}" destId="{144CB3D1-46D1-47CB-9899-7813CE4E06D4}" srcOrd="1" destOrd="0" presId="urn:microsoft.com/office/officeart/2008/layout/TitledPictureBlocks"/>
    <dgm:cxn modelId="{E37602D9-F7E7-4A76-9FE7-A13C3EF7F36F}" type="presParOf" srcId="{ECD9DDF7-CDA5-4F40-8996-2511B9A8ED0D}" destId="{7419A4EA-835D-4E54-B9C7-BA262B584D76}" srcOrd="2" destOrd="0" presId="urn:microsoft.com/office/officeart/2008/layout/TitledPictureBlocks"/>
    <dgm:cxn modelId="{2B76F36F-3A43-4D71-93AD-1B49B6B476C3}" type="presParOf" srcId="{F85D1B40-F809-4AF1-A4A7-243FBCEDB531}" destId="{4A79E06A-7A96-48AD-9342-1DB349F43E4E}" srcOrd="3" destOrd="0" presId="urn:microsoft.com/office/officeart/2008/layout/TitledPictureBlocks"/>
    <dgm:cxn modelId="{C947EDD0-D08C-4FDE-AA25-C5741BDC92B7}" type="presParOf" srcId="{F85D1B40-F809-4AF1-A4A7-243FBCEDB531}" destId="{29F1BB12-DBA1-4AF7-9D51-D4BB4A8F4C26}" srcOrd="4" destOrd="0" presId="urn:microsoft.com/office/officeart/2008/layout/TitledPictureBlocks"/>
    <dgm:cxn modelId="{AAA64A73-2F78-4DDA-9312-8C460358B6AC}" type="presParOf" srcId="{29F1BB12-DBA1-4AF7-9D51-D4BB4A8F4C26}" destId="{02EB4F8E-1D1B-49B4-A1A2-DB9DB12541CC}" srcOrd="0" destOrd="0" presId="urn:microsoft.com/office/officeart/2008/layout/TitledPictureBlocks"/>
    <dgm:cxn modelId="{436B0388-0A33-4801-BBF1-DAD72C0F6090}" type="presParOf" srcId="{29F1BB12-DBA1-4AF7-9D51-D4BB4A8F4C26}" destId="{3BEC5968-3194-4575-BAEB-550E69BB7B77}" srcOrd="1" destOrd="0" presId="urn:microsoft.com/office/officeart/2008/layout/TitledPictureBlocks"/>
    <dgm:cxn modelId="{3D1362E4-ABBA-40AF-B5AA-2142B41395EE}" type="presParOf" srcId="{29F1BB12-DBA1-4AF7-9D51-D4BB4A8F4C26}" destId="{CBE79221-3BE6-469E-9880-46CF6EF9A385}" srcOrd="2" destOrd="0" presId="urn:microsoft.com/office/officeart/2008/layout/TitledPictureBlocks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C798FA5E-EE12-4969-A145-FBCE74C335DE}">
      <dsp:nvSpPr>
        <dsp:cNvPr id="0" name=""/>
        <dsp:cNvSpPr/>
      </dsp:nvSpPr>
      <dsp:spPr>
        <a:xfrm>
          <a:off x="0" y="4532542"/>
          <a:ext cx="10769099" cy="1487681"/>
        </a:xfrm>
        <a:prstGeom prst="rect">
          <a:avLst/>
        </a:prstGeom>
        <a:gradFill rotWithShape="1">
          <a:gsLst>
            <a:gs pos="0">
              <a:schemeClr val="accent6">
                <a:satMod val="103000"/>
                <a:lumMod val="102000"/>
                <a:tint val="94000"/>
              </a:schemeClr>
            </a:gs>
            <a:gs pos="50000">
              <a:schemeClr val="accent6">
                <a:satMod val="110000"/>
                <a:lumMod val="100000"/>
                <a:shade val="100000"/>
              </a:schemeClr>
            </a:gs>
            <a:gs pos="100000">
              <a:schemeClr val="accent6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6"/>
        </a:lnRef>
        <a:fillRef idx="3">
          <a:schemeClr val="accent6"/>
        </a:fillRef>
        <a:effectRef idx="3">
          <a:schemeClr val="accent6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3. </a:t>
          </a:r>
          <a:r>
            <a:rPr lang="ru-RU" sz="2800" b="1" kern="1200" dirty="0" smtClean="0"/>
            <a:t>Подтвержденная (только одна)</a:t>
          </a:r>
          <a:endParaRPr lang="ru-RU" sz="2800" b="1" kern="1200" dirty="0"/>
        </a:p>
      </dsp:txBody>
      <dsp:txXfrm>
        <a:off x="0" y="4532542"/>
        <a:ext cx="10769099" cy="803348"/>
      </dsp:txXfrm>
    </dsp:sp>
    <dsp:sp modelId="{27344343-547D-47A8-8A51-B806BA509D66}">
      <dsp:nvSpPr>
        <dsp:cNvPr id="0" name=""/>
        <dsp:cNvSpPr/>
      </dsp:nvSpPr>
      <dsp:spPr>
        <a:xfrm>
          <a:off x="0" y="5306136"/>
          <a:ext cx="5384549" cy="68433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Личность подтверждена любым из доступных способов</a:t>
          </a:r>
          <a:endParaRPr lang="ru-RU" sz="1500" kern="1200" dirty="0"/>
        </a:p>
      </dsp:txBody>
      <dsp:txXfrm>
        <a:off x="0" y="5306136"/>
        <a:ext cx="5384549" cy="684333"/>
      </dsp:txXfrm>
    </dsp:sp>
    <dsp:sp modelId="{299E469F-1897-474A-A3EC-4719866F3A05}">
      <dsp:nvSpPr>
        <dsp:cNvPr id="0" name=""/>
        <dsp:cNvSpPr/>
      </dsp:nvSpPr>
      <dsp:spPr>
        <a:xfrm>
          <a:off x="5384549" y="5306136"/>
          <a:ext cx="5384549" cy="684333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Полный перечень ГМУ ЕПГУ; возможно присоединить к организации в качестве сотрудника</a:t>
          </a:r>
          <a:endParaRPr lang="ru-RU" sz="1500" kern="1200" dirty="0"/>
        </a:p>
      </dsp:txBody>
      <dsp:txXfrm>
        <a:off x="5384549" y="5306136"/>
        <a:ext cx="5384549" cy="684333"/>
      </dsp:txXfrm>
    </dsp:sp>
    <dsp:sp modelId="{6A64B83D-2AC8-425A-864B-69981227B429}">
      <dsp:nvSpPr>
        <dsp:cNvPr id="0" name=""/>
        <dsp:cNvSpPr/>
      </dsp:nvSpPr>
      <dsp:spPr>
        <a:xfrm rot="10800000">
          <a:off x="0" y="2266803"/>
          <a:ext cx="10769099" cy="2288054"/>
        </a:xfrm>
        <a:prstGeom prst="upArrowCallout">
          <a:avLst/>
        </a:prstGeom>
        <a:gradFill rotWithShape="1">
          <a:gsLst>
            <a:gs pos="0">
              <a:schemeClr val="accent5">
                <a:satMod val="103000"/>
                <a:lumMod val="102000"/>
                <a:tint val="94000"/>
              </a:schemeClr>
            </a:gs>
            <a:gs pos="50000">
              <a:schemeClr val="accent5">
                <a:satMod val="110000"/>
                <a:lumMod val="100000"/>
                <a:shade val="100000"/>
              </a:schemeClr>
            </a:gs>
            <a:gs pos="100000">
              <a:schemeClr val="accent5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5"/>
        </a:lnRef>
        <a:fillRef idx="3">
          <a:schemeClr val="accent5"/>
        </a:fillRef>
        <a:effectRef idx="3">
          <a:schemeClr val="accent5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2. </a:t>
          </a:r>
          <a:r>
            <a:rPr lang="ru-RU" sz="2800" b="1" kern="1200" dirty="0" smtClean="0"/>
            <a:t>Стандартная (только одна)</a:t>
          </a:r>
          <a:endParaRPr lang="ru-RU" sz="2800" b="1" kern="1200" dirty="0"/>
        </a:p>
      </dsp:txBody>
      <dsp:txXfrm rot="-10800000">
        <a:off x="0" y="2266803"/>
        <a:ext cx="10769099" cy="803107"/>
      </dsp:txXfrm>
    </dsp:sp>
    <dsp:sp modelId="{4BADD3F2-F1E6-47D8-9D66-A2640A225701}">
      <dsp:nvSpPr>
        <dsp:cNvPr id="0" name=""/>
        <dsp:cNvSpPr/>
      </dsp:nvSpPr>
      <dsp:spPr>
        <a:xfrm>
          <a:off x="0" y="3069910"/>
          <a:ext cx="5384549" cy="6841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СНИЛС и </a:t>
          </a:r>
          <a:r>
            <a:rPr lang="en-US" sz="1500" kern="1200" dirty="0" smtClean="0"/>
            <a:t>S&amp;</a:t>
          </a:r>
          <a:r>
            <a:rPr lang="ru-RU" sz="1500" kern="1200" dirty="0" smtClean="0"/>
            <a:t>№ паспорта </a:t>
          </a:r>
          <a:r>
            <a:rPr lang="ru-RU" sz="1500" b="1" kern="1200" dirty="0" smtClean="0"/>
            <a:t>ПОДТВЕРЖДЕНЫ</a:t>
          </a:r>
          <a:endParaRPr lang="ru-RU" sz="1500" b="1" kern="1200" dirty="0"/>
        </a:p>
      </dsp:txBody>
      <dsp:txXfrm>
        <a:off x="0" y="3069910"/>
        <a:ext cx="5384549" cy="684128"/>
      </dsp:txXfrm>
    </dsp:sp>
    <dsp:sp modelId="{DBCB37D7-9C27-40A0-B906-EB59AF96E641}">
      <dsp:nvSpPr>
        <dsp:cNvPr id="0" name=""/>
        <dsp:cNvSpPr/>
      </dsp:nvSpPr>
      <dsp:spPr>
        <a:xfrm>
          <a:off x="5384549" y="3069910"/>
          <a:ext cx="5384549" cy="6841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Ограниченный перечень ГМУ ЕПГУ; невозможно присоединить к организации в качестве сотрудника</a:t>
          </a:r>
          <a:endParaRPr lang="ru-RU" sz="1500" kern="1200" dirty="0"/>
        </a:p>
      </dsp:txBody>
      <dsp:txXfrm>
        <a:off x="5384549" y="3069910"/>
        <a:ext cx="5384549" cy="684128"/>
      </dsp:txXfrm>
    </dsp:sp>
    <dsp:sp modelId="{4399719E-36FD-4EB9-9DAB-03A45009DF88}">
      <dsp:nvSpPr>
        <dsp:cNvPr id="0" name=""/>
        <dsp:cNvSpPr/>
      </dsp:nvSpPr>
      <dsp:spPr>
        <a:xfrm rot="10800000">
          <a:off x="0" y="23372"/>
          <a:ext cx="10769099" cy="2288054"/>
        </a:xfrm>
        <a:prstGeom prst="upArrowCallout">
          <a:avLst/>
        </a:prstGeom>
        <a:gradFill rotWithShape="1">
          <a:gsLst>
            <a:gs pos="0">
              <a:schemeClr val="accent2">
                <a:satMod val="103000"/>
                <a:lumMod val="102000"/>
                <a:tint val="94000"/>
              </a:schemeClr>
            </a:gs>
            <a:gs pos="50000">
              <a:schemeClr val="accent2">
                <a:satMod val="110000"/>
                <a:lumMod val="100000"/>
                <a:shade val="100000"/>
              </a:schemeClr>
            </a:gs>
            <a:gs pos="100000">
              <a:schemeClr val="accent2">
                <a:lumMod val="99000"/>
                <a:satMod val="120000"/>
                <a:shade val="78000"/>
              </a:schemeClr>
            </a:gs>
          </a:gsLst>
          <a:lin ang="5400000" scaled="0"/>
        </a:gradFill>
        <a:ln>
          <a:noFill/>
        </a:ln>
        <a:effectLst>
          <a:outerShdw blurRad="57150" dist="19050" dir="5400000" algn="ctr" rotWithShape="0">
            <a:srgbClr val="000000">
              <a:alpha val="63000"/>
            </a:srgbClr>
          </a:outerShdw>
        </a:effectLst>
      </dsp:spPr>
      <dsp:style>
        <a:lnRef idx="0">
          <a:schemeClr val="accent2"/>
        </a:lnRef>
        <a:fillRef idx="3">
          <a:schemeClr val="accent2"/>
        </a:fillRef>
        <a:effectRef idx="3">
          <a:schemeClr val="accent2"/>
        </a:effectRef>
        <a:fontRef idx="minor">
          <a:schemeClr val="lt1"/>
        </a:fontRef>
      </dsp:style>
      <dsp:txBody>
        <a:bodyPr spcFirstLastPara="0" vert="horz" wrap="square" lIns="199136" tIns="199136" rIns="199136" bIns="199136" numCol="1" spcCol="1270" anchor="ctr" anchorCtr="0">
          <a:noAutofit/>
        </a:bodyPr>
        <a:lstStyle/>
        <a:p>
          <a:pPr lvl="0" algn="ctr" defTabSz="12446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en-US" sz="2800" b="1" kern="1200" dirty="0" smtClean="0"/>
            <a:t>1. </a:t>
          </a:r>
          <a:r>
            <a:rPr lang="ru-RU" sz="2800" b="1" kern="1200" dirty="0" smtClean="0"/>
            <a:t>Упрощенная (</a:t>
          </a:r>
          <a:r>
            <a:rPr lang="ru-RU" sz="2800" b="1" kern="1200" dirty="0" err="1" smtClean="0"/>
            <a:t>м.б</a:t>
          </a:r>
          <a:r>
            <a:rPr lang="ru-RU" sz="2800" b="1" kern="1200" dirty="0" smtClean="0"/>
            <a:t>. несколько)</a:t>
          </a:r>
          <a:endParaRPr lang="ru-RU" sz="2800" b="1" kern="1200" dirty="0"/>
        </a:p>
      </dsp:txBody>
      <dsp:txXfrm rot="-10800000">
        <a:off x="0" y="23372"/>
        <a:ext cx="10769099" cy="803107"/>
      </dsp:txXfrm>
    </dsp:sp>
    <dsp:sp modelId="{1E8A0E23-4FE4-4CDE-8CB2-4FA36FCEC112}">
      <dsp:nvSpPr>
        <dsp:cNvPr id="0" name=""/>
        <dsp:cNvSpPr/>
      </dsp:nvSpPr>
      <dsp:spPr>
        <a:xfrm>
          <a:off x="5258" y="804171"/>
          <a:ext cx="3586194" cy="6841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Логин (телефон или </a:t>
          </a:r>
          <a:r>
            <a:rPr lang="en-US" sz="1500" kern="1200" dirty="0" smtClean="0"/>
            <a:t>e-mail)</a:t>
          </a:r>
          <a:r>
            <a:rPr lang="ru-RU" sz="1500" kern="1200" dirty="0" smtClean="0"/>
            <a:t> и пароль</a:t>
          </a:r>
          <a:endParaRPr lang="ru-RU" sz="1500" kern="1200" dirty="0"/>
        </a:p>
      </dsp:txBody>
      <dsp:txXfrm>
        <a:off x="5258" y="804171"/>
        <a:ext cx="3586194" cy="684128"/>
      </dsp:txXfrm>
    </dsp:sp>
    <dsp:sp modelId="{7A176800-D744-4490-9727-3E0ECE8178C0}">
      <dsp:nvSpPr>
        <dsp:cNvPr id="0" name=""/>
        <dsp:cNvSpPr/>
      </dsp:nvSpPr>
      <dsp:spPr>
        <a:xfrm>
          <a:off x="3591452" y="804171"/>
          <a:ext cx="3586194" cy="6841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СНИЛС и </a:t>
          </a:r>
          <a:r>
            <a:rPr lang="en-US" sz="1500" kern="1200" dirty="0" smtClean="0"/>
            <a:t>S&amp;</a:t>
          </a:r>
          <a:r>
            <a:rPr lang="ru-RU" sz="1500" kern="1200" dirty="0" smtClean="0"/>
            <a:t>№ паспорта НЕ ПОДТВЕРЖДЕНЫ</a:t>
          </a:r>
          <a:endParaRPr lang="ru-RU" sz="1500" kern="1200" dirty="0"/>
        </a:p>
      </dsp:txBody>
      <dsp:txXfrm>
        <a:off x="3591452" y="804171"/>
        <a:ext cx="3586194" cy="684128"/>
      </dsp:txXfrm>
    </dsp:sp>
    <dsp:sp modelId="{2B8ECF09-7B02-444D-9CA0-C6DBE1F4DF21}">
      <dsp:nvSpPr>
        <dsp:cNvPr id="0" name=""/>
        <dsp:cNvSpPr/>
      </dsp:nvSpPr>
      <dsp:spPr>
        <a:xfrm>
          <a:off x="7177646" y="804171"/>
          <a:ext cx="3586194" cy="684128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06680" tIns="19050" rIns="106680" bIns="19050" numCol="1" spcCol="1270" anchor="ctr" anchorCtr="0">
          <a:noAutofit/>
        </a:bodyPr>
        <a:lstStyle/>
        <a:p>
          <a:pPr lvl="0" algn="ctr" defTabSz="6667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500" kern="1200" dirty="0" smtClean="0"/>
            <a:t>Ограниченный перечень ГМУ</a:t>
          </a:r>
          <a:r>
            <a:rPr lang="en-US" sz="1500" kern="1200" dirty="0" smtClean="0"/>
            <a:t> </a:t>
          </a:r>
          <a:r>
            <a:rPr lang="ru-RU" sz="1500" kern="1200" dirty="0" smtClean="0"/>
            <a:t>ЕПГУ; невозможно присоединить к организации в качестве сотрудника</a:t>
          </a:r>
          <a:endParaRPr lang="ru-RU" sz="1500" kern="1200" dirty="0"/>
        </a:p>
      </dsp:txBody>
      <dsp:txXfrm>
        <a:off x="7177646" y="804171"/>
        <a:ext cx="3586194" cy="684128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5DA6C1EF-F97F-4A70-B162-44EC184ADAA3}">
      <dsp:nvSpPr>
        <dsp:cNvPr id="0" name=""/>
        <dsp:cNvSpPr/>
      </dsp:nvSpPr>
      <dsp:spPr>
        <a:xfrm>
          <a:off x="2002704" y="570515"/>
          <a:ext cx="2773862" cy="2350277"/>
        </a:xfrm>
        <a:prstGeom prst="rect">
          <a:avLst/>
        </a:prstGeom>
        <a:blipFill rotWithShape="1">
          <a:blip xmlns:r="http://schemas.openxmlformats.org/officeDocument/2006/relationships" r:embed="rId1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D5BC327C-11F3-4983-8AFE-057E17B87106}">
      <dsp:nvSpPr>
        <dsp:cNvPr id="0" name=""/>
        <dsp:cNvSpPr/>
      </dsp:nvSpPr>
      <dsp:spPr>
        <a:xfrm>
          <a:off x="4109039" y="667637"/>
          <a:ext cx="2723025" cy="18851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Функции в ГИС в зависимости от наделенных полномочий</a:t>
          </a:r>
          <a:endParaRPr lang="ru-RU" sz="1700" kern="1200" dirty="0"/>
        </a:p>
      </dsp:txBody>
      <dsp:txXfrm>
        <a:off x="4164253" y="722851"/>
        <a:ext cx="2612597" cy="1774731"/>
      </dsp:txXfrm>
    </dsp:sp>
    <dsp:sp modelId="{2246E733-11B6-40EF-8C92-929B6DEA5469}">
      <dsp:nvSpPr>
        <dsp:cNvPr id="0" name=""/>
        <dsp:cNvSpPr/>
      </dsp:nvSpPr>
      <dsp:spPr>
        <a:xfrm>
          <a:off x="2002704" y="122368"/>
          <a:ext cx="2773862" cy="404708"/>
        </a:xfrm>
        <a:prstGeom prst="rect">
          <a:avLst/>
        </a:prstGeom>
        <a:solidFill>
          <a:schemeClr val="accent5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Сотрудник (через приглашение)</a:t>
          </a:r>
          <a:endParaRPr lang="ru-RU" sz="1300" kern="1200" dirty="0"/>
        </a:p>
      </dsp:txBody>
      <dsp:txXfrm>
        <a:off x="2002704" y="122368"/>
        <a:ext cx="2773862" cy="404708"/>
      </dsp:txXfrm>
    </dsp:sp>
    <dsp:sp modelId="{144CB3D1-46D1-47CB-9899-7813CE4E06D4}">
      <dsp:nvSpPr>
        <dsp:cNvPr id="0" name=""/>
        <dsp:cNvSpPr/>
      </dsp:nvSpPr>
      <dsp:spPr>
        <a:xfrm>
          <a:off x="7037086" y="570515"/>
          <a:ext cx="2773862" cy="2350277"/>
        </a:xfrm>
        <a:prstGeom prst="rect">
          <a:avLst/>
        </a:prstGeom>
        <a:blipFill rotWithShape="1">
          <a:blip xmlns:r="http://schemas.openxmlformats.org/officeDocument/2006/relationships" r:embed="rId2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7419A4EA-835D-4E54-B9C7-BA262B584D76}">
      <dsp:nvSpPr>
        <dsp:cNvPr id="0" name=""/>
        <dsp:cNvSpPr/>
      </dsp:nvSpPr>
      <dsp:spPr>
        <a:xfrm>
          <a:off x="9143420" y="667637"/>
          <a:ext cx="2723025" cy="18851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3676672"/>
              <a:satOff val="-5114"/>
              <a:lumOff val="-1961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lvl="0" algn="l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700" kern="1200" dirty="0" smtClean="0"/>
            <a:t>Администрирование организации: присоединение сотрудников, наделение полномочиями</a:t>
          </a:r>
          <a:endParaRPr lang="ru-RU" sz="1700" kern="1200" dirty="0"/>
        </a:p>
      </dsp:txBody>
      <dsp:txXfrm>
        <a:off x="9198634" y="722851"/>
        <a:ext cx="2612597" cy="1774731"/>
      </dsp:txXfrm>
    </dsp:sp>
    <dsp:sp modelId="{FA9ED566-36CC-458E-9C10-8098636A29D3}">
      <dsp:nvSpPr>
        <dsp:cNvPr id="0" name=""/>
        <dsp:cNvSpPr/>
      </dsp:nvSpPr>
      <dsp:spPr>
        <a:xfrm>
          <a:off x="7037086" y="122368"/>
          <a:ext cx="2773862" cy="404708"/>
        </a:xfrm>
        <a:prstGeom prst="rect">
          <a:avLst/>
        </a:prstGeom>
        <a:solidFill>
          <a:schemeClr val="accent5">
            <a:hueOff val="-3676672"/>
            <a:satOff val="-5114"/>
            <a:lumOff val="-1961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Администратор (через приглашение)</a:t>
          </a:r>
          <a:endParaRPr lang="ru-RU" sz="1300" kern="1200" dirty="0"/>
        </a:p>
      </dsp:txBody>
      <dsp:txXfrm>
        <a:off x="7037086" y="122368"/>
        <a:ext cx="2773862" cy="404708"/>
      </dsp:txXfrm>
    </dsp:sp>
    <dsp:sp modelId="{3BEC5968-3194-4575-BAEB-550E69BB7B77}">
      <dsp:nvSpPr>
        <dsp:cNvPr id="0" name=""/>
        <dsp:cNvSpPr/>
      </dsp:nvSpPr>
      <dsp:spPr>
        <a:xfrm>
          <a:off x="4519895" y="3740920"/>
          <a:ext cx="2773862" cy="2350277"/>
        </a:xfrm>
        <a:prstGeom prst="rect">
          <a:avLst/>
        </a:prstGeom>
        <a:blipFill rotWithShape="1">
          <a:blip xmlns:r="http://schemas.openxmlformats.org/officeDocument/2006/relationships" r:embed="rId3"/>
          <a:stretch>
            <a:fillRect/>
          </a:stretch>
        </a:blip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</dsp:sp>
    <dsp:sp modelId="{CBE79221-3BE6-469E-9880-46CF6EF9A385}">
      <dsp:nvSpPr>
        <dsp:cNvPr id="0" name=""/>
        <dsp:cNvSpPr/>
      </dsp:nvSpPr>
      <dsp:spPr>
        <a:xfrm>
          <a:off x="6626229" y="3838043"/>
          <a:ext cx="2723025" cy="1885159"/>
        </a:xfrm>
        <a:prstGeom prst="roundRect">
          <a:avLst>
            <a:gd name="adj" fmla="val 10000"/>
          </a:avLst>
        </a:prstGeom>
        <a:solidFill>
          <a:schemeClr val="lt1">
            <a:alpha val="90000"/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accent5">
              <a:hueOff val="-7353344"/>
              <a:satOff val="-10228"/>
              <a:lumOff val="-3922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60960" tIns="60960" rIns="60960" bIns="60960" numCol="1" spcCol="1270" anchor="ctr" anchorCtr="0">
          <a:noAutofit/>
        </a:bodyPr>
        <a:lstStyle/>
        <a:p>
          <a:pPr lvl="0" algn="l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600" kern="1200" dirty="0" smtClean="0"/>
            <a:t>Все права над организацией, возможность подавать заявки от имени организации на ЕПГУ</a:t>
          </a:r>
          <a:endParaRPr lang="ru-RU" sz="1600" kern="1200" dirty="0"/>
        </a:p>
      </dsp:txBody>
      <dsp:txXfrm>
        <a:off x="6681443" y="3893257"/>
        <a:ext cx="2612597" cy="1774731"/>
      </dsp:txXfrm>
    </dsp:sp>
    <dsp:sp modelId="{02EB4F8E-1D1B-49B4-A1A2-DB9DB12541CC}">
      <dsp:nvSpPr>
        <dsp:cNvPr id="0" name=""/>
        <dsp:cNvSpPr/>
      </dsp:nvSpPr>
      <dsp:spPr>
        <a:xfrm>
          <a:off x="4519895" y="3292773"/>
          <a:ext cx="2773862" cy="404708"/>
        </a:xfrm>
        <a:prstGeom prst="rect">
          <a:avLst/>
        </a:prstGeom>
        <a:solidFill>
          <a:schemeClr val="accent5">
            <a:hueOff val="-7353344"/>
            <a:satOff val="-10228"/>
            <a:lumOff val="-3922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49530" tIns="49530" rIns="49530" bIns="49530" numCol="1" spcCol="1270" anchor="ctr" anchorCtr="0">
          <a:noAutofit/>
        </a:bodyPr>
        <a:lstStyle/>
        <a:p>
          <a:pPr lvl="0" algn="ctr" defTabSz="577850">
            <a:lnSpc>
              <a:spcPct val="90000"/>
            </a:lnSpc>
            <a:spcBef>
              <a:spcPct val="0"/>
            </a:spcBef>
            <a:spcAft>
              <a:spcPct val="35000"/>
            </a:spcAft>
          </a:pPr>
          <a:r>
            <a:rPr lang="ru-RU" sz="1300" kern="1200" dirty="0" smtClean="0"/>
            <a:t>Руководитель (только через ЭП)</a:t>
          </a:r>
          <a:endParaRPr lang="ru-RU" sz="1300" kern="1200" dirty="0"/>
        </a:p>
      </dsp:txBody>
      <dsp:txXfrm>
        <a:off x="4519895" y="3292773"/>
        <a:ext cx="2773862" cy="404708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TitledPictureBlocks">
  <dgm:title val=""/>
  <dgm:desc val=""/>
  <dgm:catLst>
    <dgm:cat type="picture" pri="10000"/>
    <dgm:cat type="pictureconvert" pri="10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rootNode">
    <dgm:varLst>
      <dgm:chMax/>
      <dgm:chPref/>
      <dgm:dir/>
      <dgm:animLvl val="lvl"/>
    </dgm:varLst>
    <dgm:choose name="Name0">
      <dgm:if name="Name1" func="var" arg="dir" op="equ" val="norm">
        <dgm:alg type="snake">
          <dgm:param type="off" val="ctr"/>
          <dgm:param type="grDir" val="tL"/>
        </dgm:alg>
      </dgm:if>
      <dgm:else name="Name2">
        <dgm:alg type="snake">
          <dgm:param type="off" val="ctr"/>
          <dgm:param type="grDir" val="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Text" op="equ"/>
      <dgm:constr type="primFontSz" for="des" forName="ChildText" op="equ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alg type="composite">
          <dgm:param type="ar" val="1.3787"/>
        </dgm:alg>
        <dgm:shape xmlns:r="http://schemas.openxmlformats.org/officeDocument/2006/relationships" r:blip="">
          <dgm:adjLst/>
        </dgm:shape>
        <dgm:choose name="Name3">
          <dgm:if name="Name4" func="var" arg="dir" op="equ" val="norm">
            <dgm:constrLst>
              <dgm:constr type="l" for="ch" forName="ParentText" refType="w" fact="0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"/>
              <dgm:constr type="t" for="ch" forName="Image" refType="h" fact="0.1661"/>
              <dgm:constr type="w" for="ch" forName="Image" refType="w" fact="0.7457"/>
              <dgm:constr type="h" for="ch" forName="Image" refType="h" fact="0.8711"/>
              <dgm:constr type="l" for="ch" forName="ChildText" refType="w" fact="0.6464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if>
          <dgm:else name="Name5">
            <dgm:constrLst>
              <dgm:constr type="l" for="ch" forName="ParentText" refType="w" fact="0.26"/>
              <dgm:constr type="t" for="ch" forName="ParentText" refType="h" fact="0"/>
              <dgm:constr type="w" for="ch" forName="ParentText" refType="w" fact="0.7457"/>
              <dgm:constr type="h" for="ch" forName="ParentText" refType="h" fact="0.15"/>
              <dgm:constr type="l" for="ch" forName="Image" refType="w" fact="0.26"/>
              <dgm:constr type="t" for="ch" forName="Image" refType="h" fact="0.1661"/>
              <dgm:constr type="w" for="ch" forName="Image" refType="w" fact="0.7446"/>
              <dgm:constr type="h" for="ch" forName="Image" refType="h" fact="0.8711"/>
              <dgm:constr type="l" for="ch" forName="ChildText" refType="w" fact="0"/>
              <dgm:constr type="t" for="ch" forName="ChildText" refType="h" fact="0.288"/>
              <dgm:constr type="w" for="ch" forName="ChildText" refType="w" fact="0.3536"/>
              <dgm:constr type="h" for="ch" forName="ChildText" refType="h" fact="0.5074"/>
            </dgm:constrLst>
          </dgm:else>
        </dgm:choose>
        <dgm:layoutNode name="ParentText" styleLbl="node1">
          <dgm:varLst>
            <dgm:chMax val="1"/>
            <dgm:chPref val="1"/>
            <dgm:bulletEnabled val="1"/>
          </dgm:varLst>
          <dgm:alg type="tx"/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Image" styleLbl="bg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Text" styleLbl="fgAcc1">
          <dgm:varLst>
            <dgm:chMax val="0"/>
            <dgm:chPref val="0"/>
            <dgm:bulletEnabled val="1"/>
          </dgm:varLst>
          <dgm:choose name="Name6">
            <dgm:if name="Name7" axis="des" ptType="node" func="cnt" op="equ" val="1">
              <dgm:alg type="tx">
                <dgm:param type="stBulletLvl" val="2"/>
                <dgm:param type="txAnchorVertCh" val="mid"/>
                <dgm:param type="parTxLTRAlign" val="l"/>
              </dgm:alg>
            </dgm:if>
            <dgm:else name="Name8">
              <dgm:alg type="tx">
                <dgm:param type="stBulletLvl" val="1"/>
                <dgm:param type="txAnchorVertCh" val="mid"/>
              </dgm:alg>
            </dgm:else>
          </dgm:choose>
          <dgm:choose name="Name9">
            <dgm:if name="Name10" axis="ch" ptType="node" func="cnt" op="gte" val="1">
              <dgm:shape xmlns:r="http://schemas.openxmlformats.org/officeDocument/2006/relationships" type="roundRect" r:blip="">
                <dgm:adjLst>
                  <dgm:adj idx="1" val="0.1"/>
                </dgm:adjLst>
              </dgm:shape>
              <dgm:presOf axis="des" ptType="node"/>
            </dgm:if>
            <dgm:else name="Name11">
              <dgm:shape xmlns:r="http://schemas.openxmlformats.org/officeDocument/2006/relationships" type="roundRect" r:blip="" hideGeom="1">
                <dgm:adjLst>
                  <dgm:adj idx="1" val="0.1"/>
                </dgm:adjLst>
              </dgm:shape>
              <dgm:presOf/>
            </dgm:else>
          </dgm:choose>
          <dgm:constrLst>
            <dgm:constr type="lMarg" refType="primFontSz" fact="0.3"/>
            <dgm:constr type="rMarg" refType="primFontSz" fact="0.3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5623697" y="1"/>
            <a:ext cx="4302231" cy="341064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3916AC-74EF-4A78-9206-4F9CBD32B01B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0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5623697" y="6456612"/>
            <a:ext cx="4302231" cy="3410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004FF09-22E4-476D-85DD-F1B355A60854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65126092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7713890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82046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75326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653230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581197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581109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291010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7817877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55766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96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01091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C505FC-5382-4873-944F-81A5DA59A7DD}" type="datetimeFigureOut">
              <a:rPr lang="ru-RU" smtClean="0"/>
              <a:t>02.11.2021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FFF4DAD-7ED2-42A5-99C1-545B39D4314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89678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grul.nalog.ru/" TargetMode="External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2.xml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7" Type="http://schemas.openxmlformats.org/officeDocument/2006/relationships/hyperlink" Target="https://map.gosuslugi.ru/" TargetMode="External"/><Relationship Id="rId2" Type="http://schemas.openxmlformats.org/officeDocument/2006/relationships/hyperlink" Target="https://esia.gosuslugi.ru/console/tech" TargetMode="External"/><Relationship Id="rId1" Type="http://schemas.openxmlformats.org/officeDocument/2006/relationships/slideLayout" Target="../slideLayouts/slideLayout2.xml"/><Relationship Id="rId6" Type="http://schemas.openxmlformats.org/officeDocument/2006/relationships/hyperlink" Target="https://esia.gosuslugi.ru/public/ra" TargetMode="External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hyperlink" Target="https://esia.gosuslugi.ru/" TargetMode="Externa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hyperlink" Target="https://esia.gosuslugi.ru/console/tech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roskazna.gov.ru/gis/udostoveryayushhij-centr/kornevye-sertifikaty/" TargetMode="External"/><Relationship Id="rId2" Type="http://schemas.openxmlformats.org/officeDocument/2006/relationships/hyperlink" Target="https://uc.nso.ru/page/54" TargetMode="External"/><Relationship Id="rId1" Type="http://schemas.openxmlformats.org/officeDocument/2006/relationships/slideLayout" Target="../slideLayouts/slideLayout2.xml"/><Relationship Id="rId4" Type="http://schemas.openxmlformats.org/officeDocument/2006/relationships/hyperlink" Target="https://ds-plugin.gosuslugi.ru/plugin/upload/Index.spr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ds-plugin.gosuslugi.ru/plugin/upload/Index.spr" TargetMode="External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esia.gosuslugi.ru/ra" TargetMode="External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6.png"/><Relationship Id="rId4" Type="http://schemas.openxmlformats.org/officeDocument/2006/relationships/hyperlink" Target="http://infocom.nso.ru/page/1032" TargetMode="Externa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sia.gosuslugi.ru/console/tech" TargetMode="External"/><Relationship Id="rId2" Type="http://schemas.openxmlformats.org/officeDocument/2006/relationships/hyperlink" Target="https://esia.gosuslugi.ru/" TargetMode="Externa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8.png"/><Relationship Id="rId4" Type="http://schemas.openxmlformats.org/officeDocument/2006/relationships/hyperlink" Target="http://esia.gosuslugi.ru/ra" TargetMode="Externa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hyperlink" Target="https://esia.gosuslugi.ru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Регистрация и подтверждение учетной записи в ЕСИА, вход в личный кабинет:  пошаговая инструкци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229883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050" name="Picture 2" descr="ÐÐ¾ÑÐ¾Ð¶ÐµÐµ Ð¸Ð·Ð¾Ð±ÑÐ°Ð¶ÐµÐ½Ð¸Ðµ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18256"/>
            <a:ext cx="12192000" cy="68762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6056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28709" y="1689463"/>
            <a:ext cx="4563292" cy="5168537"/>
          </a:xfrm>
          <a:prstGeom prst="rect">
            <a:avLst/>
          </a:prstGeom>
        </p:spPr>
      </p:pic>
      <p:sp>
        <p:nvSpPr>
          <p:cNvPr id="6" name="Заголовок 1"/>
          <p:cNvSpPr>
            <a:spLocks noGrp="1"/>
          </p:cNvSpPr>
          <p:nvPr>
            <p:ph type="title"/>
          </p:nvPr>
        </p:nvSpPr>
        <p:spPr>
          <a:xfrm>
            <a:off x="121104" y="1958794"/>
            <a:ext cx="8307977" cy="2813503"/>
          </a:xfrm>
        </p:spPr>
        <p:txBody>
          <a:bodyPr>
            <a:noAutofit/>
          </a:bodyPr>
          <a:lstStyle/>
          <a:p>
            <a:pPr algn="ctr"/>
            <a:r>
              <a:rPr lang="ru-RU" sz="9600" b="1" dirty="0" smtClean="0">
                <a:solidFill>
                  <a:srgbClr val="FF0000"/>
                </a:solidFill>
              </a:rPr>
              <a:t>Основная логика ЕСИА</a:t>
            </a:r>
            <a:br>
              <a:rPr lang="ru-RU" sz="9600" b="1" dirty="0" smtClean="0">
                <a:solidFill>
                  <a:srgbClr val="FF0000"/>
                </a:solidFill>
              </a:rPr>
            </a:br>
            <a:r>
              <a:rPr lang="ru-RU" sz="9600" b="1" dirty="0" smtClean="0"/>
              <a:t/>
            </a:r>
            <a:br>
              <a:rPr lang="ru-RU" sz="9600" b="1" dirty="0" smtClean="0"/>
            </a:br>
            <a:r>
              <a:rPr lang="ru-RU" sz="9600" b="1" u="sng" dirty="0" smtClean="0">
                <a:solidFill>
                  <a:srgbClr val="FF0000"/>
                </a:solidFill>
              </a:rPr>
              <a:t>1</a:t>
            </a:r>
            <a:r>
              <a:rPr lang="ru-RU" sz="9600" b="1" dirty="0" smtClean="0">
                <a:solidFill>
                  <a:schemeClr val="accent5"/>
                </a:solidFill>
              </a:rPr>
              <a:t> человек = </a:t>
            </a:r>
            <a:r>
              <a:rPr lang="ru-RU" sz="9600" b="1" u="sng" dirty="0" smtClean="0">
                <a:solidFill>
                  <a:srgbClr val="FF0000"/>
                </a:solidFill>
              </a:rPr>
              <a:t>1</a:t>
            </a:r>
            <a:r>
              <a:rPr lang="ru-RU" sz="9600" b="1" dirty="0" smtClean="0">
                <a:solidFill>
                  <a:schemeClr val="accent5"/>
                </a:solidFill>
              </a:rPr>
              <a:t> УЗ</a:t>
            </a:r>
            <a:endParaRPr lang="ru-RU" sz="9600" b="1" dirty="0">
              <a:solidFill>
                <a:schemeClr val="accent5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5127384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991544" y="116632"/>
            <a:ext cx="8219256" cy="70609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1. </a:t>
            </a:r>
            <a:r>
              <a:rPr lang="ru-RU" b="1" dirty="0" smtClean="0"/>
              <a:t>Типы учетных записей (УЗ) в ЕСИА</a:t>
            </a:r>
            <a:endParaRPr lang="ru-RU" b="1" dirty="0"/>
          </a:p>
        </p:txBody>
      </p:sp>
      <p:graphicFrame>
        <p:nvGraphicFramePr>
          <p:cNvPr id="4" name="Схема 3"/>
          <p:cNvGraphicFramePr/>
          <p:nvPr>
            <p:extLst>
              <p:ext uri="{D42A27DB-BD31-4B8C-83A1-F6EECF244321}">
                <p14:modId xmlns:p14="http://schemas.microsoft.com/office/powerpoint/2010/main" val="598944200"/>
              </p:ext>
            </p:extLst>
          </p:nvPr>
        </p:nvGraphicFramePr>
        <p:xfrm>
          <a:off x="716622" y="740918"/>
          <a:ext cx="10769099" cy="602128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5973154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405882"/>
            <a:ext cx="12192000" cy="6452118"/>
          </a:xfrm>
          <a:prstGeom prst="rect">
            <a:avLst/>
          </a:prstGeom>
        </p:spPr>
      </p:pic>
      <p:sp>
        <p:nvSpPr>
          <p:cNvPr id="3" name="Заголовок 1"/>
          <p:cNvSpPr>
            <a:spLocks noGrp="1"/>
          </p:cNvSpPr>
          <p:nvPr>
            <p:ph type="title"/>
          </p:nvPr>
        </p:nvSpPr>
        <p:spPr>
          <a:xfrm>
            <a:off x="1986372" y="0"/>
            <a:ext cx="8219256" cy="405882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2. Порядок регистрации ФЛ</a:t>
            </a:r>
            <a:endParaRPr lang="ru-RU" b="1" dirty="0"/>
          </a:p>
        </p:txBody>
      </p:sp>
    </p:spTree>
    <p:extLst>
      <p:ext uri="{BB962C8B-B14F-4D97-AF65-F5344CB8AC3E}">
        <p14:creationId xmlns:p14="http://schemas.microsoft.com/office/powerpoint/2010/main" val="16231279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43" y="112577"/>
            <a:ext cx="10515600" cy="1010829"/>
          </a:xfrm>
        </p:spPr>
        <p:txBody>
          <a:bodyPr>
            <a:normAutofit fontScale="90000"/>
          </a:bodyPr>
          <a:lstStyle/>
          <a:p>
            <a:pPr algn="ctr"/>
            <a:r>
              <a:rPr lang="ru-RU" b="1" dirty="0" smtClean="0"/>
              <a:t>3. Создание организации </a:t>
            </a:r>
            <a:br>
              <a:rPr lang="ru-RU" b="1" dirty="0" smtClean="0"/>
            </a:br>
            <a:r>
              <a:rPr lang="ru-RU" b="1" dirty="0" smtClean="0"/>
              <a:t>(присоединение руководителя)</a:t>
            </a:r>
            <a:endParaRPr lang="ru-RU" b="1" dirty="0"/>
          </a:p>
        </p:txBody>
      </p:sp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024887" y="4739640"/>
            <a:ext cx="5155228" cy="2118360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1743" y="1123406"/>
            <a:ext cx="9441517" cy="3514547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71451709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Рисунок 1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5505527" cy="685800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3" name="TextBox 12"/>
          <p:cNvSpPr txBox="1"/>
          <p:nvPr/>
        </p:nvSpPr>
        <p:spPr>
          <a:xfrm>
            <a:off x="5505527" y="2622101"/>
            <a:ext cx="6427914" cy="224676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 smtClean="0"/>
              <a:t>*</a:t>
            </a:r>
            <a:r>
              <a:rPr lang="ru-RU" sz="2000" dirty="0" smtClean="0"/>
              <a:t>Поле ИНН руководителя</a:t>
            </a:r>
          </a:p>
          <a:p>
            <a:endParaRPr lang="ru-RU" sz="2000" dirty="0" smtClean="0"/>
          </a:p>
          <a:p>
            <a:r>
              <a:rPr lang="ru-RU" sz="2000" dirty="0" smtClean="0"/>
              <a:t>Скачать выписку из ЕГРЮЛ онлайн (</a:t>
            </a:r>
            <a:r>
              <a:rPr lang="en-US" sz="2000" dirty="0" smtClean="0">
                <a:hlinkClick r:id="rId3"/>
              </a:rPr>
              <a:t>https://egrul.nalog.ru</a:t>
            </a:r>
            <a:r>
              <a:rPr lang="ru-RU" sz="2000" dirty="0" smtClean="0"/>
              <a:t>)</a:t>
            </a:r>
            <a:endParaRPr lang="en-US" sz="2000" dirty="0" smtClean="0"/>
          </a:p>
          <a:p>
            <a:r>
              <a:rPr lang="ru-RU" sz="2000" dirty="0" smtClean="0"/>
              <a:t>Если ИНН руководителя в ней есть, то на этой форме </a:t>
            </a:r>
          </a:p>
          <a:p>
            <a:r>
              <a:rPr lang="ru-RU" sz="2000" dirty="0" smtClean="0"/>
              <a:t>он тоже должен быть. </a:t>
            </a:r>
          </a:p>
          <a:p>
            <a:r>
              <a:rPr lang="ru-RU" sz="2000" dirty="0" smtClean="0"/>
              <a:t>Если в выписке ИНН руководителя отсутствует, то</a:t>
            </a:r>
          </a:p>
          <a:p>
            <a:r>
              <a:rPr lang="ru-RU" sz="2000" dirty="0"/>
              <a:t>н</a:t>
            </a:r>
            <a:r>
              <a:rPr lang="ru-RU" sz="2000" dirty="0" smtClean="0"/>
              <a:t>а этой форме его тоже не должно быть.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316559492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Box 12"/>
          <p:cNvSpPr txBox="1"/>
          <p:nvPr/>
        </p:nvSpPr>
        <p:spPr>
          <a:xfrm>
            <a:off x="5139768" y="69668"/>
            <a:ext cx="4552849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dirty="0" smtClean="0"/>
              <a:t>*</a:t>
            </a:r>
            <a:r>
              <a:rPr lang="ru-RU" sz="2500" dirty="0" err="1" smtClean="0"/>
              <a:t>Доп.данные</a:t>
            </a:r>
            <a:r>
              <a:rPr lang="ru-RU" sz="2500" dirty="0" smtClean="0"/>
              <a:t> для органа власти</a:t>
            </a:r>
            <a:endParaRPr lang="ru-RU" sz="25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5183" y="130629"/>
            <a:ext cx="4914311" cy="3744686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48250" y="3228975"/>
            <a:ext cx="7143750" cy="3629025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139768" y="1410794"/>
            <a:ext cx="6405793" cy="4770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dirty="0" smtClean="0"/>
              <a:t>Для ОГВ (ОМСУ) НСО выбрать </a:t>
            </a:r>
            <a:r>
              <a:rPr lang="ru-RU" sz="2500" dirty="0" err="1" smtClean="0"/>
              <a:t>минцифру</a:t>
            </a:r>
            <a:r>
              <a:rPr lang="ru-RU" sz="2500" dirty="0" smtClean="0"/>
              <a:t> НСО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33207670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Рисунок 9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48219" y="773723"/>
            <a:ext cx="4166746" cy="5879542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4" name="TextBox 3"/>
          <p:cNvSpPr txBox="1"/>
          <p:nvPr/>
        </p:nvSpPr>
        <p:spPr>
          <a:xfrm>
            <a:off x="9469315" y="1407025"/>
            <a:ext cx="2452281" cy="35548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* Указание </a:t>
            </a:r>
            <a:r>
              <a:rPr lang="ru-RU" sz="2500" dirty="0" smtClean="0"/>
              <a:t>сведений </a:t>
            </a:r>
          </a:p>
          <a:p>
            <a:r>
              <a:rPr lang="ru-RU" sz="2500" dirty="0" smtClean="0"/>
              <a:t>при присоединении руководителя </a:t>
            </a:r>
          </a:p>
          <a:p>
            <a:r>
              <a:rPr lang="ru-RU" sz="2500" dirty="0" smtClean="0"/>
              <a:t>после заполнения сведений об организации</a:t>
            </a:r>
            <a:endParaRPr lang="ru-RU" sz="2500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72561" y="1705707"/>
            <a:ext cx="4467104" cy="3342176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52211200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81743" y="112578"/>
            <a:ext cx="10515600" cy="61023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4. </a:t>
            </a:r>
            <a:r>
              <a:rPr lang="ru-RU" b="1" dirty="0" smtClean="0"/>
              <a:t>Роли в организации</a:t>
            </a:r>
            <a:endParaRPr lang="ru-RU" b="1" dirty="0"/>
          </a:p>
        </p:txBody>
      </p:sp>
      <p:graphicFrame>
        <p:nvGraphicFramePr>
          <p:cNvPr id="3" name="Схема 2"/>
          <p:cNvGraphicFramePr/>
          <p:nvPr>
            <p:extLst>
              <p:ext uri="{D42A27DB-BD31-4B8C-83A1-F6EECF244321}">
                <p14:modId xmlns:p14="http://schemas.microsoft.com/office/powerpoint/2010/main" val="3810163012"/>
              </p:ext>
            </p:extLst>
          </p:nvPr>
        </p:nvGraphicFramePr>
        <p:xfrm>
          <a:off x="-653143" y="644434"/>
          <a:ext cx="13463452" cy="621356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</p:spTree>
    <p:extLst>
      <p:ext uri="{BB962C8B-B14F-4D97-AF65-F5344CB8AC3E}">
        <p14:creationId xmlns:p14="http://schemas.microsoft.com/office/powerpoint/2010/main" val="1435483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17" y="190955"/>
            <a:ext cx="11852366" cy="740864"/>
          </a:xfrm>
        </p:spPr>
        <p:txBody>
          <a:bodyPr>
            <a:normAutofit/>
          </a:bodyPr>
          <a:lstStyle/>
          <a:p>
            <a:pPr algn="ctr"/>
            <a:r>
              <a:rPr lang="en-US" b="1" dirty="0" smtClean="0"/>
              <a:t>5.</a:t>
            </a:r>
            <a:r>
              <a:rPr lang="ru-RU" b="1" dirty="0" smtClean="0"/>
              <a:t> Настройка центра обслуживания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063" y="931819"/>
            <a:ext cx="10515600" cy="508272"/>
          </a:xfrm>
        </p:spPr>
        <p:txBody>
          <a:bodyPr/>
          <a:lstStyle/>
          <a:p>
            <a:pPr marL="0" indent="0">
              <a:buNone/>
            </a:pPr>
            <a:r>
              <a:rPr lang="ru-RU" dirty="0" smtClean="0"/>
              <a:t>Зайти на </a:t>
            </a:r>
            <a:r>
              <a:rPr lang="ru-RU" dirty="0" err="1" smtClean="0"/>
              <a:t>техпортал</a:t>
            </a:r>
            <a:r>
              <a:rPr lang="ru-RU" dirty="0" smtClean="0"/>
              <a:t> ЕСИА: </a:t>
            </a:r>
            <a:r>
              <a:rPr lang="en-US" dirty="0">
                <a:hlinkClick r:id="rId2"/>
              </a:rPr>
              <a:t>https://</a:t>
            </a:r>
            <a:r>
              <a:rPr lang="en-US" dirty="0" smtClean="0">
                <a:hlinkClick r:id="rId2"/>
              </a:rPr>
              <a:t>esia.gosuslugi.ru/console/tech</a:t>
            </a:r>
            <a:r>
              <a:rPr lang="en-US" dirty="0" smtClean="0"/>
              <a:t>  </a:t>
            </a: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7389" y="1406400"/>
            <a:ext cx="5715422" cy="286995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79996" y="1383573"/>
            <a:ext cx="4334419" cy="5424867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65151" y="4343263"/>
            <a:ext cx="7053262" cy="128010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8" name="Стрелка вправо 7"/>
          <p:cNvSpPr/>
          <p:nvPr/>
        </p:nvSpPr>
        <p:spPr>
          <a:xfrm>
            <a:off x="6382999" y="2424951"/>
            <a:ext cx="753351" cy="237392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Стрелка вправо 8"/>
          <p:cNvSpPr/>
          <p:nvPr/>
        </p:nvSpPr>
        <p:spPr>
          <a:xfrm rot="10800000">
            <a:off x="7304906" y="4851329"/>
            <a:ext cx="393262" cy="21206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0" name="TextBox 9"/>
          <p:cNvSpPr txBox="1"/>
          <p:nvPr/>
        </p:nvSpPr>
        <p:spPr>
          <a:xfrm>
            <a:off x="165151" y="5661907"/>
            <a:ext cx="6966533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dirty="0" smtClean="0"/>
              <a:t>* Статус ЦО меняется через повторное редактирование (значок «Карандаш») и выбора соответствующего статуса</a:t>
            </a:r>
            <a:endParaRPr lang="ru-RU" sz="2000" dirty="0"/>
          </a:p>
        </p:txBody>
      </p:sp>
      <p:sp>
        <p:nvSpPr>
          <p:cNvPr id="11" name="TextBox 10"/>
          <p:cNvSpPr txBox="1"/>
          <p:nvPr/>
        </p:nvSpPr>
        <p:spPr>
          <a:xfrm>
            <a:off x="165150" y="6241276"/>
            <a:ext cx="753301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*</a:t>
            </a:r>
            <a:r>
              <a:rPr lang="ru-RU" sz="2000" dirty="0" smtClean="0"/>
              <a:t> Карта с ЦО: </a:t>
            </a:r>
            <a:r>
              <a:rPr lang="en-US" sz="2000" dirty="0" smtClean="0">
                <a:hlinkClick r:id="rId6"/>
              </a:rPr>
              <a:t>https://esia.gosuslugi.ru/public/ra</a:t>
            </a:r>
            <a:r>
              <a:rPr lang="en-US" sz="2000" dirty="0" smtClean="0"/>
              <a:t> </a:t>
            </a:r>
            <a:r>
              <a:rPr lang="ru-RU" sz="2000" dirty="0" smtClean="0"/>
              <a:t>или </a:t>
            </a:r>
            <a:r>
              <a:rPr lang="en-US" sz="2000" dirty="0">
                <a:hlinkClick r:id="rId7"/>
              </a:rPr>
              <a:t>https://</a:t>
            </a:r>
            <a:r>
              <a:rPr lang="en-US" sz="2000" dirty="0" smtClean="0">
                <a:hlinkClick r:id="rId7"/>
              </a:rPr>
              <a:t>map.gosuslugi.ru</a:t>
            </a:r>
            <a:r>
              <a:rPr lang="ru-RU" sz="2000" dirty="0" smtClean="0"/>
              <a:t> </a:t>
            </a:r>
            <a:r>
              <a:rPr lang="en-US" sz="2000" dirty="0" smtClean="0"/>
              <a:t> </a:t>
            </a:r>
            <a:endParaRPr lang="ru-RU" sz="2000" dirty="0"/>
          </a:p>
        </p:txBody>
      </p:sp>
    </p:spTree>
    <p:extLst>
      <p:ext uri="{BB962C8B-B14F-4D97-AF65-F5344CB8AC3E}">
        <p14:creationId xmlns:p14="http://schemas.microsoft.com/office/powerpoint/2010/main" val="14545351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17" y="190955"/>
            <a:ext cx="11852366" cy="740864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6</a:t>
            </a:r>
            <a:r>
              <a:rPr lang="en-US" b="1" dirty="0" smtClean="0"/>
              <a:t>.</a:t>
            </a:r>
            <a:r>
              <a:rPr lang="ru-RU" b="1" dirty="0" smtClean="0"/>
              <a:t> Настройка прав</a:t>
            </a:r>
            <a:r>
              <a:rPr lang="en-US" b="1" dirty="0" smtClean="0"/>
              <a:t> </a:t>
            </a:r>
            <a:r>
              <a:rPr lang="ru-RU" b="1" dirty="0" smtClean="0"/>
              <a:t>сотрудникам в АРМ «Центр обслуживания»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4063" y="931819"/>
            <a:ext cx="10515600" cy="508272"/>
          </a:xfrm>
        </p:spPr>
        <p:txBody>
          <a:bodyPr/>
          <a:lstStyle/>
          <a:p>
            <a:pPr marL="0" indent="0">
              <a:buNone/>
            </a:pPr>
            <a:r>
              <a:rPr lang="ru-RU" dirty="0"/>
              <a:t>а</a:t>
            </a:r>
            <a:r>
              <a:rPr lang="ru-RU" dirty="0" smtClean="0"/>
              <a:t>) Настройка в профиле организации: </a:t>
            </a:r>
            <a:r>
              <a:rPr lang="en-US" dirty="0" smtClean="0">
                <a:hlinkClick r:id="rId2"/>
              </a:rPr>
              <a:t>https://esia.gosuslugi.ru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5315" y="1672683"/>
            <a:ext cx="11545422" cy="416488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420232533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5688624" cy="6837265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26016" y="1237496"/>
            <a:ext cx="6001734" cy="3756533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11839147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41514" y="78379"/>
            <a:ext cx="10515600" cy="508272"/>
          </a:xfrm>
        </p:spPr>
        <p:txBody>
          <a:bodyPr>
            <a:normAutofit fontScale="77500" lnSpcReduction="20000"/>
          </a:bodyPr>
          <a:lstStyle/>
          <a:p>
            <a:pPr marL="0" indent="0">
              <a:buNone/>
            </a:pPr>
            <a:r>
              <a:rPr lang="ru-RU" dirty="0" smtClean="0"/>
              <a:t>б) </a:t>
            </a:r>
            <a:r>
              <a:rPr lang="ru-RU" dirty="0"/>
              <a:t>Настройка </a:t>
            </a:r>
            <a:r>
              <a:rPr lang="ru-RU" dirty="0" smtClean="0"/>
              <a:t>на </a:t>
            </a:r>
            <a:r>
              <a:rPr lang="ru-RU" dirty="0" err="1" smtClean="0"/>
              <a:t>техпортале</a:t>
            </a:r>
            <a:r>
              <a:rPr lang="ru-RU" dirty="0" smtClean="0"/>
              <a:t> ЕСИА </a:t>
            </a:r>
            <a:r>
              <a:rPr lang="ru-RU" dirty="0"/>
              <a:t>организации: </a:t>
            </a:r>
            <a:r>
              <a:rPr lang="en-US" dirty="0" smtClean="0">
                <a:hlinkClick r:id="rId2"/>
              </a:rPr>
              <a:t>https://esia.gosuslugi.ru/console/tech</a:t>
            </a:r>
            <a:r>
              <a:rPr lang="en-US" dirty="0" smtClean="0"/>
              <a:t> </a:t>
            </a:r>
          </a:p>
          <a:p>
            <a:pPr marL="0" indent="0">
              <a:buNone/>
            </a:pPr>
            <a:endParaRPr lang="ru-RU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1514" y="764930"/>
            <a:ext cx="6224117" cy="5284178"/>
          </a:xfrm>
          <a:prstGeom prst="rect">
            <a:avLst/>
          </a:prstGeom>
          <a:ln>
            <a:solidFill>
              <a:schemeClr val="tx1"/>
            </a:solidFill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476265" y="764930"/>
            <a:ext cx="5715735" cy="5284178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35763114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4989" y="116886"/>
            <a:ext cx="10515600" cy="745264"/>
          </a:xfrm>
        </p:spPr>
        <p:txBody>
          <a:bodyPr/>
          <a:lstStyle/>
          <a:p>
            <a:pPr algn="ctr"/>
            <a:r>
              <a:rPr lang="en-US" b="1" dirty="0" smtClean="0"/>
              <a:t>7</a:t>
            </a:r>
            <a:r>
              <a:rPr lang="ru-RU" b="1" dirty="0" smtClean="0"/>
              <a:t>. Настройка необходимого ПО</a:t>
            </a:r>
            <a:endParaRPr lang="ru-RU" b="1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7714" y="862150"/>
            <a:ext cx="11808823" cy="5869576"/>
          </a:xfrm>
        </p:spPr>
        <p:txBody>
          <a:bodyPr>
            <a:normAutofit lnSpcReduction="10000"/>
          </a:bodyPr>
          <a:lstStyle/>
          <a:p>
            <a:pPr marL="514350" indent="-514350">
              <a:buAutoNum type="arabicPeriod"/>
            </a:pPr>
            <a:r>
              <a:rPr lang="ru-RU" sz="3300" dirty="0" smtClean="0"/>
              <a:t>Браузер</a:t>
            </a:r>
            <a:r>
              <a:rPr lang="en-US" sz="3300" dirty="0" smtClean="0"/>
              <a:t>: Google Chrome</a:t>
            </a:r>
            <a:r>
              <a:rPr lang="ru-RU" sz="3300" dirty="0" smtClean="0"/>
              <a:t> последней версии</a:t>
            </a:r>
            <a:endParaRPr lang="en-US" sz="3300" dirty="0" smtClean="0"/>
          </a:p>
          <a:p>
            <a:pPr marL="514350" indent="-514350">
              <a:buAutoNum type="arabicPeriod"/>
            </a:pPr>
            <a:r>
              <a:rPr lang="ru-RU" sz="3300" dirty="0" err="1" smtClean="0"/>
              <a:t>Криптопровайдер</a:t>
            </a:r>
            <a:r>
              <a:rPr lang="ru-RU" sz="3300" dirty="0" smtClean="0"/>
              <a:t> (в зависимости от ЭП-СП: </a:t>
            </a:r>
            <a:r>
              <a:rPr lang="ru-RU" sz="3300" dirty="0" err="1" smtClean="0"/>
              <a:t>КриптоПро</a:t>
            </a:r>
            <a:r>
              <a:rPr lang="ru-RU" sz="3300" dirty="0" smtClean="0"/>
              <a:t> </a:t>
            </a:r>
            <a:r>
              <a:rPr lang="en-US" sz="3300" dirty="0" smtClean="0"/>
              <a:t>CSP</a:t>
            </a:r>
            <a:r>
              <a:rPr lang="ru-RU" sz="3300" dirty="0" smtClean="0"/>
              <a:t> или </a:t>
            </a:r>
            <a:r>
              <a:rPr lang="en-US" sz="3300" dirty="0" err="1" smtClean="0"/>
              <a:t>VipNet</a:t>
            </a:r>
            <a:r>
              <a:rPr lang="en-US" sz="3300" dirty="0" smtClean="0"/>
              <a:t> CSP</a:t>
            </a:r>
            <a:r>
              <a:rPr lang="ru-RU" sz="3300" dirty="0" smtClean="0"/>
              <a:t>)</a:t>
            </a:r>
            <a:r>
              <a:rPr lang="en-US" sz="3300" dirty="0" smtClean="0"/>
              <a:t>. </a:t>
            </a:r>
            <a:r>
              <a:rPr lang="ru-RU" sz="3300" b="1" u="sng" dirty="0" smtClean="0">
                <a:solidFill>
                  <a:srgbClr val="FF0000"/>
                </a:solidFill>
              </a:rPr>
              <a:t>Не рекомендуется ставить на одном ПК оба!!!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Драйвер (В зависимости от носителя и разрядности ОС: </a:t>
            </a:r>
            <a:r>
              <a:rPr lang="en-US" sz="3300" dirty="0" err="1" smtClean="0"/>
              <a:t>eToken</a:t>
            </a:r>
            <a:r>
              <a:rPr lang="en-US" sz="3300" dirty="0" smtClean="0"/>
              <a:t> </a:t>
            </a:r>
            <a:r>
              <a:rPr lang="ru-RU" sz="3300" dirty="0" smtClean="0"/>
              <a:t>или </a:t>
            </a:r>
            <a:r>
              <a:rPr lang="en-US" sz="3300" dirty="0" err="1" smtClean="0"/>
              <a:t>RuToken</a:t>
            </a:r>
            <a:r>
              <a:rPr lang="ru-RU" sz="3300" dirty="0" smtClean="0"/>
              <a:t>)</a:t>
            </a:r>
            <a:r>
              <a:rPr lang="en-US" sz="3300" dirty="0"/>
              <a:t>: </a:t>
            </a:r>
            <a:r>
              <a:rPr lang="en-US" sz="3300" dirty="0">
                <a:hlinkClick r:id="rId2"/>
              </a:rPr>
              <a:t>https://</a:t>
            </a:r>
            <a:r>
              <a:rPr lang="en-US" sz="3300" dirty="0" smtClean="0">
                <a:hlinkClick r:id="rId2"/>
              </a:rPr>
              <a:t>uc.nso.ru/page/54</a:t>
            </a:r>
            <a:r>
              <a:rPr lang="ru-RU" sz="3300" dirty="0" smtClean="0"/>
              <a:t> </a:t>
            </a:r>
          </a:p>
          <a:p>
            <a:pPr marL="514350" indent="-514350">
              <a:buAutoNum type="arabicPeriod"/>
            </a:pPr>
            <a:r>
              <a:rPr lang="ru-RU" sz="3300" dirty="0" smtClean="0"/>
              <a:t>Сертификаты</a:t>
            </a:r>
            <a:r>
              <a:rPr lang="en-US" sz="3300" dirty="0" smtClean="0"/>
              <a:t> </a:t>
            </a:r>
            <a:r>
              <a:rPr lang="ru-RU" sz="3300" dirty="0" smtClean="0"/>
              <a:t>УЦ, выдавшего ЭП-СП </a:t>
            </a:r>
            <a:r>
              <a:rPr lang="en-US" sz="3300" dirty="0" smtClean="0"/>
              <a:t>(</a:t>
            </a:r>
            <a:r>
              <a:rPr lang="ru-RU" sz="3300" dirty="0" smtClean="0"/>
              <a:t>Корневые и списки аннулированных</a:t>
            </a:r>
            <a:r>
              <a:rPr lang="en-US" sz="3300" dirty="0" smtClean="0"/>
              <a:t>)</a:t>
            </a:r>
            <a:r>
              <a:rPr lang="ru-RU" sz="3300" dirty="0" smtClean="0"/>
              <a:t>: </a:t>
            </a:r>
            <a:r>
              <a:rPr lang="en-US" sz="3300" dirty="0">
                <a:hlinkClick r:id="rId3"/>
              </a:rPr>
              <a:t>https://</a:t>
            </a:r>
            <a:r>
              <a:rPr lang="en-US" sz="3300" dirty="0" smtClean="0">
                <a:hlinkClick r:id="rId3"/>
              </a:rPr>
              <a:t>www.roskazna.gov.ru/gis/udostoveryayushhij-centr/kornevye-sertifikaty</a:t>
            </a:r>
            <a:r>
              <a:rPr lang="ru-RU" sz="3300" dirty="0" smtClean="0"/>
              <a:t> </a:t>
            </a:r>
            <a:r>
              <a:rPr lang="en-US" sz="3300" dirty="0" smtClean="0"/>
              <a:t> </a:t>
            </a:r>
            <a:endParaRPr lang="ru-RU" sz="3300" dirty="0" smtClean="0"/>
          </a:p>
          <a:p>
            <a:pPr marL="514350" indent="-514350">
              <a:buAutoNum type="arabicPeriod"/>
            </a:pPr>
            <a:r>
              <a:rPr lang="ru-RU" sz="3300" dirty="0" smtClean="0"/>
              <a:t>Плагин (</a:t>
            </a:r>
            <a:r>
              <a:rPr lang="en-US" sz="3300" dirty="0" smtClean="0"/>
              <a:t>Crypto</a:t>
            </a:r>
            <a:r>
              <a:rPr lang="ru-RU" sz="3300" dirty="0" smtClean="0"/>
              <a:t> </a:t>
            </a:r>
            <a:r>
              <a:rPr lang="en-US" sz="3300" dirty="0" smtClean="0"/>
              <a:t>Interface</a:t>
            </a:r>
            <a:r>
              <a:rPr lang="ru-RU" sz="3300" dirty="0" smtClean="0"/>
              <a:t> </a:t>
            </a:r>
            <a:r>
              <a:rPr lang="en-US" sz="3300" dirty="0" smtClean="0"/>
              <a:t>Plugin</a:t>
            </a:r>
            <a:r>
              <a:rPr lang="ru-RU" sz="3300" dirty="0" smtClean="0"/>
              <a:t> последней версии): </a:t>
            </a:r>
          </a:p>
          <a:p>
            <a:pPr marL="0" indent="0">
              <a:buNone/>
            </a:pPr>
            <a:r>
              <a:rPr lang="en-US" sz="3300" dirty="0" smtClean="0">
                <a:hlinkClick r:id="rId4"/>
              </a:rPr>
              <a:t>https</a:t>
            </a:r>
            <a:r>
              <a:rPr lang="en-US" sz="3300" dirty="0">
                <a:hlinkClick r:id="rId4"/>
              </a:rPr>
              <a:t>://</a:t>
            </a:r>
            <a:r>
              <a:rPr lang="en-US" sz="3300" dirty="0" smtClean="0">
                <a:hlinkClick r:id="rId4"/>
              </a:rPr>
              <a:t>ds-plugin.gosuslugi.ru/plugin/upload/Index.spr</a:t>
            </a:r>
            <a:r>
              <a:rPr lang="ru-RU" sz="3300" dirty="0" smtClean="0"/>
              <a:t> </a:t>
            </a:r>
            <a:endParaRPr lang="ru-RU" sz="3300" dirty="0"/>
          </a:p>
        </p:txBody>
      </p:sp>
    </p:spTree>
    <p:extLst>
      <p:ext uri="{BB962C8B-B14F-4D97-AF65-F5344CB8AC3E}">
        <p14:creationId xmlns:p14="http://schemas.microsoft.com/office/powerpoint/2010/main" val="24498044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1286952"/>
            <a:ext cx="5336161" cy="5571050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7" name="Заголовок 1"/>
          <p:cNvSpPr>
            <a:spLocks noGrp="1"/>
          </p:cNvSpPr>
          <p:nvPr>
            <p:ph type="title"/>
          </p:nvPr>
        </p:nvSpPr>
        <p:spPr>
          <a:xfrm>
            <a:off x="846909" y="251914"/>
            <a:ext cx="10515600" cy="444772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7.</a:t>
            </a:r>
            <a:r>
              <a:rPr lang="ru-RU" b="1" dirty="0" smtClean="0"/>
              <a:t>1</a:t>
            </a:r>
            <a:r>
              <a:rPr lang="en-US" b="1" dirty="0" smtClean="0"/>
              <a:t>. </a:t>
            </a:r>
            <a:r>
              <a:rPr lang="ru-RU" b="1" dirty="0" smtClean="0"/>
              <a:t>Плагин (</a:t>
            </a:r>
            <a:r>
              <a:rPr lang="en-US" b="1" dirty="0" smtClean="0"/>
              <a:t>Crypto</a:t>
            </a:r>
            <a:r>
              <a:rPr lang="ru-RU" b="1" dirty="0" smtClean="0"/>
              <a:t> </a:t>
            </a:r>
            <a:r>
              <a:rPr lang="en-US" b="1" dirty="0" smtClean="0"/>
              <a:t>Interface</a:t>
            </a:r>
            <a:r>
              <a:rPr lang="ru-RU" b="1" dirty="0" smtClean="0"/>
              <a:t> </a:t>
            </a:r>
            <a:r>
              <a:rPr lang="en-US" b="1" dirty="0" smtClean="0"/>
              <a:t>Plugin</a:t>
            </a:r>
            <a:r>
              <a:rPr lang="ru-RU" b="1" dirty="0" smtClean="0"/>
              <a:t>)</a:t>
            </a:r>
            <a:endParaRPr lang="ru-RU" b="1" dirty="0"/>
          </a:p>
        </p:txBody>
      </p:sp>
      <p:sp>
        <p:nvSpPr>
          <p:cNvPr id="2" name="TextBox 1"/>
          <p:cNvSpPr txBox="1"/>
          <p:nvPr/>
        </p:nvSpPr>
        <p:spPr>
          <a:xfrm>
            <a:off x="200297" y="809897"/>
            <a:ext cx="7393577" cy="4770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500" dirty="0">
                <a:hlinkClick r:id="rId3"/>
              </a:rPr>
              <a:t>https://</a:t>
            </a:r>
            <a:r>
              <a:rPr lang="en-US" sz="2500" dirty="0" smtClean="0">
                <a:hlinkClick r:id="rId3"/>
              </a:rPr>
              <a:t>ds-plugin.gosuslugi.ru/plugin/upload/Index.spr</a:t>
            </a:r>
            <a:r>
              <a:rPr lang="ru-RU" sz="2500" dirty="0" smtClean="0"/>
              <a:t> </a:t>
            </a:r>
            <a:endParaRPr lang="ru-RU" sz="2500" dirty="0"/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320936" y="1286951"/>
            <a:ext cx="6871064" cy="557104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69476455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Рисунок 1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09551" y="1785257"/>
            <a:ext cx="5970190" cy="3785414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5" name="Заголовок 1"/>
          <p:cNvSpPr txBox="1">
            <a:spLocks/>
          </p:cNvSpPr>
          <p:nvPr/>
        </p:nvSpPr>
        <p:spPr>
          <a:xfrm>
            <a:off x="342522" y="165949"/>
            <a:ext cx="11506955" cy="494954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8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b="1" dirty="0"/>
              <a:t>8</a:t>
            </a:r>
            <a:r>
              <a:rPr lang="en-US" b="1" dirty="0" smtClean="0"/>
              <a:t>. </a:t>
            </a:r>
            <a:r>
              <a:rPr lang="ru-RU" b="1" dirty="0" smtClean="0"/>
              <a:t>АРМ «Центр обслуживания»</a:t>
            </a:r>
            <a:endParaRPr lang="ru-RU" b="1" dirty="0"/>
          </a:p>
        </p:txBody>
      </p:sp>
      <p:sp>
        <p:nvSpPr>
          <p:cNvPr id="16" name="Объект 2"/>
          <p:cNvSpPr>
            <a:spLocks noGrp="1"/>
          </p:cNvSpPr>
          <p:nvPr>
            <p:ph idx="1"/>
          </p:nvPr>
        </p:nvSpPr>
        <p:spPr>
          <a:xfrm>
            <a:off x="439848" y="660902"/>
            <a:ext cx="10515600" cy="497337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ru-RU" dirty="0" smtClean="0"/>
              <a:t>Адрес входа в АРМ «ЦО»: </a:t>
            </a:r>
            <a:r>
              <a:rPr lang="en-US" dirty="0" smtClean="0">
                <a:hlinkClick r:id="rId3"/>
              </a:rPr>
              <a:t>https://esia.gosuslugi.ru/ra</a:t>
            </a:r>
            <a:endParaRPr lang="en-US" dirty="0" smtClean="0"/>
          </a:p>
        </p:txBody>
      </p:sp>
      <p:sp>
        <p:nvSpPr>
          <p:cNvPr id="17" name="Объект 2"/>
          <p:cNvSpPr txBox="1">
            <a:spLocks/>
          </p:cNvSpPr>
          <p:nvPr/>
        </p:nvSpPr>
        <p:spPr>
          <a:xfrm>
            <a:off x="439847" y="1158239"/>
            <a:ext cx="11409629" cy="62701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ru-RU" sz="2100" b="1" dirty="0" smtClean="0">
                <a:solidFill>
                  <a:srgbClr val="FF0000"/>
                </a:solidFill>
              </a:rPr>
              <a:t>!!! Заявители обязательно должны заполнить согласие на обработку персональных данных !!!</a:t>
            </a:r>
            <a:r>
              <a:rPr lang="ru-RU" dirty="0" smtClean="0"/>
              <a:t> </a:t>
            </a:r>
          </a:p>
          <a:p>
            <a:pPr marL="0" indent="0" algn="ctr">
              <a:buNone/>
            </a:pPr>
            <a:r>
              <a:rPr lang="ru-RU" sz="2100" dirty="0" smtClean="0"/>
              <a:t>Ссылка на шаблон: </a:t>
            </a:r>
            <a:r>
              <a:rPr lang="en-US" sz="2100" dirty="0" smtClean="0">
                <a:hlinkClick r:id="rId4"/>
              </a:rPr>
              <a:t>http://infocom.nso.ru/page/1032</a:t>
            </a:r>
            <a:r>
              <a:rPr lang="ru-RU" sz="2100" dirty="0" smtClean="0"/>
              <a:t> </a:t>
            </a:r>
            <a:endParaRPr lang="en-US" sz="21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7914" y="1433145"/>
            <a:ext cx="3342631" cy="5406757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12" name="TextBox 11"/>
          <p:cNvSpPr txBox="1"/>
          <p:nvPr/>
        </p:nvSpPr>
        <p:spPr>
          <a:xfrm>
            <a:off x="4366116" y="5517068"/>
            <a:ext cx="6281720" cy="86177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dirty="0" smtClean="0"/>
              <a:t>*Отобразится, если сотрудник присоединен </a:t>
            </a:r>
          </a:p>
          <a:p>
            <a:r>
              <a:rPr lang="ru-RU" sz="2500" dirty="0" smtClean="0"/>
              <a:t>к нескольким центрам обслуживания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325903528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6540" y="349624"/>
            <a:ext cx="9269509" cy="6278389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3" name="TextBox 2"/>
          <p:cNvSpPr txBox="1"/>
          <p:nvPr/>
        </p:nvSpPr>
        <p:spPr>
          <a:xfrm>
            <a:off x="9386049" y="1205045"/>
            <a:ext cx="2859741" cy="4708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500" dirty="0" smtClean="0"/>
              <a:t>*</a:t>
            </a:r>
            <a:r>
              <a:rPr lang="ru-RU" sz="2500" b="1" u="sng" dirty="0" smtClean="0">
                <a:solidFill>
                  <a:srgbClr val="FF0000"/>
                </a:solidFill>
              </a:rPr>
              <a:t>Никогда</a:t>
            </a:r>
            <a:r>
              <a:rPr lang="ru-RU" sz="2500" dirty="0" smtClean="0"/>
              <a:t> </a:t>
            </a:r>
            <a:r>
              <a:rPr lang="ru-RU" sz="2500" b="1" u="sng" dirty="0" smtClean="0">
                <a:solidFill>
                  <a:srgbClr val="FF0000"/>
                </a:solidFill>
              </a:rPr>
              <a:t>НЕ</a:t>
            </a:r>
            <a:r>
              <a:rPr lang="ru-RU" sz="2500" dirty="0" smtClean="0">
                <a:solidFill>
                  <a:srgbClr val="FF0000"/>
                </a:solidFill>
              </a:rPr>
              <a:t> удалять УЗ граждан</a:t>
            </a:r>
            <a:r>
              <a:rPr lang="ru-RU" sz="2500" dirty="0" smtClean="0"/>
              <a:t>, за исключением их прямого требования!</a:t>
            </a:r>
          </a:p>
          <a:p>
            <a:endParaRPr lang="ru-RU" sz="2500" dirty="0"/>
          </a:p>
          <a:p>
            <a:r>
              <a:rPr lang="ru-RU" sz="2500" dirty="0" smtClean="0"/>
              <a:t>«Забыли (потеряли) пароль, сменили телефон, …» - </a:t>
            </a:r>
            <a:r>
              <a:rPr lang="ru-RU" sz="2500" b="1" u="sng" dirty="0" smtClean="0"/>
              <a:t>восстановление</a:t>
            </a:r>
            <a:r>
              <a:rPr lang="ru-RU" sz="2500" dirty="0" smtClean="0"/>
              <a:t>! 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169059645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77240" y="0"/>
            <a:ext cx="10515600" cy="679269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/>
              <a:t>8</a:t>
            </a:r>
            <a:r>
              <a:rPr lang="en-US" b="1" dirty="0" smtClean="0"/>
              <a:t>.1.</a:t>
            </a:r>
            <a:r>
              <a:rPr lang="ru-RU" b="1" dirty="0" smtClean="0"/>
              <a:t>Ошибки при входе в АРМ «ЦО»</a:t>
            </a:r>
            <a:endParaRPr lang="ru-RU" b="1" dirty="0"/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194285548"/>
              </p:ext>
            </p:extLst>
          </p:nvPr>
        </p:nvGraphicFramePr>
        <p:xfrm>
          <a:off x="0" y="592174"/>
          <a:ext cx="12192000" cy="626582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864021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383383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1353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№ п/п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Текст предупреждения</a:t>
                      </a:r>
                      <a:endParaRPr lang="ru-RU" sz="16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Что</a:t>
                      </a:r>
                      <a:r>
                        <a:rPr lang="ru-RU" sz="1600" baseline="0" dirty="0" smtClean="0"/>
                        <a:t> делать? (решение)</a:t>
                      </a:r>
                      <a:endParaRPr lang="ru-RU" sz="16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41341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1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 не включены в группу доступа!</a:t>
                      </a:r>
                    </a:p>
                    <a:p>
                      <a:r>
                        <a:rPr lang="ru-RU" sz="1600" dirty="0" smtClean="0"/>
                        <a:t>Для доступа к веб-приложению пользователь должен быть включен в соответствующую группу доступа ЕСИА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u="none" dirty="0" smtClean="0"/>
                        <a:t>Администратор организации ЕСИА должен </a:t>
                      </a:r>
                      <a:r>
                        <a:rPr lang="ru-RU" sz="1600" b="1" u="none" dirty="0" smtClean="0"/>
                        <a:t>включить сотрудника в</a:t>
                      </a:r>
                      <a:r>
                        <a:rPr lang="ru-RU" sz="1600" b="0" u="none" baseline="0" dirty="0" smtClean="0"/>
                        <a:t> </a:t>
                      </a:r>
                      <a:r>
                        <a:rPr lang="ru-RU" sz="1600" b="1" u="none" baseline="0" dirty="0" smtClean="0"/>
                        <a:t>группы</a:t>
                      </a:r>
                      <a:r>
                        <a:rPr lang="ru-RU" sz="1600" b="0" u="none" baseline="0" dirty="0" smtClean="0"/>
                        <a:t> «Специалист по регистрации» и «Специалист по подтверждению» в разделе «Доступ к системам» профиля организации ЕСИА (</a:t>
                      </a:r>
                      <a:r>
                        <a:rPr lang="en-US" sz="1600" b="0" u="none" baseline="0" dirty="0" smtClean="0">
                          <a:hlinkClick r:id="rId2"/>
                        </a:rPr>
                        <a:t>https://esia.gosuslugi.ru</a:t>
                      </a:r>
                      <a:r>
                        <a:rPr lang="ru-RU" sz="1600" b="0" u="none" baseline="0" dirty="0" smtClean="0"/>
                        <a:t>)</a:t>
                      </a:r>
                      <a:endParaRPr lang="ru-RU" sz="1600" b="0" u="none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23994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2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Вы не присоединены ни к одному из центров обслуживания</a:t>
                      </a:r>
                    </a:p>
                    <a:p>
                      <a:r>
                        <a:rPr lang="ru-RU" sz="1600" dirty="0" smtClean="0"/>
                        <a:t>Обратитесь к администратору Технологического портала вашей организации.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Администратор </a:t>
                      </a:r>
                      <a:r>
                        <a:rPr lang="ru-RU" sz="1600" b="0" u="none" dirty="0" smtClean="0"/>
                        <a:t>организации ЕСИА добавляет себя в группу «Технологический</a:t>
                      </a:r>
                      <a:r>
                        <a:rPr lang="ru-RU" sz="1600" b="0" u="none" baseline="0" dirty="0" smtClean="0"/>
                        <a:t> портал», затем на </a:t>
                      </a:r>
                      <a:r>
                        <a:rPr lang="ru-RU" sz="1600" b="0" u="none" baseline="0" dirty="0" err="1" smtClean="0"/>
                        <a:t>техпортале</a:t>
                      </a:r>
                      <a:r>
                        <a:rPr lang="ru-RU" sz="1600" b="0" u="none" baseline="0" dirty="0" smtClean="0"/>
                        <a:t> (</a:t>
                      </a:r>
                      <a:r>
                        <a:rPr lang="en-US" sz="1600" b="0" u="none" baseline="0" dirty="0" smtClean="0">
                          <a:hlinkClick r:id="rId3"/>
                        </a:rPr>
                        <a:t>https://esia.gosuslugi.ru/console/tech</a:t>
                      </a:r>
                      <a:r>
                        <a:rPr lang="ru-RU" sz="1600" b="0" u="none" baseline="0" dirty="0" smtClean="0"/>
                        <a:t>) добавляет сотрудника к определенному ЦО (</a:t>
                      </a:r>
                      <a:r>
                        <a:rPr lang="ru-RU" sz="1600" b="1" u="none" baseline="0" dirty="0" smtClean="0"/>
                        <a:t>раздел «Сервисы» – «Центры обслуживания» – «Прикрепить сотрудника к ЦО»</a:t>
                      </a:r>
                      <a:r>
                        <a:rPr lang="ru-RU" sz="1600" b="0" u="none" baseline="0" dirty="0" smtClean="0"/>
                        <a:t>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077670">
                <a:tc>
                  <a:txBody>
                    <a:bodyPr/>
                    <a:lstStyle/>
                    <a:p>
                      <a:pPr algn="ctr"/>
                      <a:r>
                        <a:rPr lang="ru-RU" sz="1600" dirty="0" smtClean="0"/>
                        <a:t>3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dirty="0" smtClean="0"/>
                        <a:t>У Вас недостаточно полномочий</a:t>
                      </a:r>
                      <a:r>
                        <a:rPr lang="ru-RU" sz="1600" baseline="0" dirty="0" smtClean="0"/>
                        <a:t>…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Сотрудник</a:t>
                      </a:r>
                      <a:r>
                        <a:rPr lang="ru-RU" sz="1600" baseline="0" dirty="0" smtClean="0"/>
                        <a:t> должен войти в свой личный кабинет ЕСИА </a:t>
                      </a:r>
                      <a:r>
                        <a:rPr lang="ru-RU" sz="1600" b="0" u="none" baseline="0" dirty="0" smtClean="0"/>
                        <a:t>(</a:t>
                      </a:r>
                      <a:r>
                        <a:rPr lang="en-US" sz="1600" b="0" u="none" baseline="0" dirty="0" smtClean="0">
                          <a:hlinkClick r:id="rId2"/>
                        </a:rPr>
                        <a:t>https://esia.gosuslugi.ru</a:t>
                      </a:r>
                      <a:r>
                        <a:rPr lang="ru-RU" sz="1600" b="0" u="none" baseline="0" dirty="0" smtClean="0"/>
                        <a:t>)</a:t>
                      </a:r>
                      <a:r>
                        <a:rPr lang="ru-RU" sz="1600" baseline="0" dirty="0" smtClean="0"/>
                        <a:t> и заполнить основную информацию о себе (реквизиты паспорта, дату и место рождения) – пустых полей в данном разделе не должно быть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309292">
                <a:tc>
                  <a:txBody>
                    <a:bodyPr/>
                    <a:lstStyle/>
                    <a:p>
                      <a:pPr algn="ctr"/>
                      <a:r>
                        <a:rPr lang="en-US" sz="1600" dirty="0" smtClean="0"/>
                        <a:t>4</a:t>
                      </a:r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Вы пытаетесь перейти к системе: </a:t>
                      </a:r>
                      <a:b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</a:br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  <a:hlinkClick r:id="rId4"/>
                        </a:rPr>
                        <a:t>http://esia.gosuslugi.ru/ra</a:t>
                      </a:r>
                      <a:endParaRPr lang="ru-RU" sz="1600" b="0" i="0" kern="1200" dirty="0" smtClean="0">
                        <a:solidFill>
                          <a:schemeClr val="dk1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  <a:p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Ранее вы выбрали следующую роль при работе с системами электронного правительства:</a:t>
                      </a:r>
                    </a:p>
                    <a:p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ФИО</a:t>
                      </a:r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, физическое лицо</a:t>
                      </a:r>
                    </a:p>
                    <a:p>
                      <a:r>
                        <a:rPr lang="ru-RU" sz="1600" b="1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Эта система поддерживает следующие роли:</a:t>
                      </a:r>
                    </a:p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Юридическое лицо</a:t>
                      </a:r>
                    </a:p>
                    <a:p>
                      <a:r>
                        <a:rPr lang="ru-RU" sz="1600" b="0" i="0" kern="1200" dirty="0" smtClean="0">
                          <a:solidFill>
                            <a:schemeClr val="dk1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Орган государственной власти</a:t>
                      </a:r>
                    </a:p>
                    <a:p>
                      <a:endParaRPr lang="ru-RU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600" dirty="0" smtClean="0"/>
                        <a:t>Перейти</a:t>
                      </a:r>
                      <a:r>
                        <a:rPr lang="ru-RU" sz="1600" baseline="0" dirty="0" smtClean="0"/>
                        <a:t> в свой личный кабинет ЕСИА по ссылке </a:t>
                      </a:r>
                      <a:r>
                        <a:rPr lang="en-US" sz="1600" b="0" u="none" baseline="0" dirty="0" smtClean="0">
                          <a:hlinkClick r:id="rId2"/>
                        </a:rPr>
                        <a:t>https://esia.gosuslugi.ru</a:t>
                      </a:r>
                      <a:r>
                        <a:rPr lang="ru-RU" sz="1600" b="0" u="none" baseline="0" dirty="0" smtClean="0"/>
                        <a:t> (</a:t>
                      </a:r>
                      <a:r>
                        <a:rPr lang="ru-RU" sz="1600" b="1" u="none" baseline="0" dirty="0" smtClean="0"/>
                        <a:t>без</a:t>
                      </a:r>
                      <a:r>
                        <a:rPr lang="ru-RU" sz="1600" b="0" u="none" baseline="0" dirty="0" smtClean="0"/>
                        <a:t> «</a:t>
                      </a:r>
                      <a:r>
                        <a:rPr lang="ru-RU" sz="1600" b="1" u="none" baseline="0" dirty="0" smtClean="0"/>
                        <a:t>/</a:t>
                      </a:r>
                      <a:r>
                        <a:rPr lang="en-US" sz="1600" b="1" u="none" baseline="0" dirty="0" err="1" smtClean="0"/>
                        <a:t>ra</a:t>
                      </a:r>
                      <a:r>
                        <a:rPr lang="ru-RU" sz="1600" b="0" u="none" baseline="0" dirty="0" smtClean="0"/>
                        <a:t>») и нажать «Выход из учетной записи» (справа вверху рядом с фамилией)</a:t>
                      </a:r>
                      <a:endParaRPr lang="ru-RU" sz="16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pic>
        <p:nvPicPr>
          <p:cNvPr id="5" name="Рисунок 4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769288" y="5145741"/>
            <a:ext cx="283883" cy="340659"/>
          </a:xfrm>
          <a:prstGeom prst="rect">
            <a:avLst/>
          </a:prstGeom>
          <a:ln>
            <a:solidFill>
              <a:schemeClr val="tx1"/>
            </a:solidFill>
          </a:ln>
        </p:spPr>
      </p:pic>
    </p:spTree>
    <p:extLst>
      <p:ext uri="{BB962C8B-B14F-4D97-AF65-F5344CB8AC3E}">
        <p14:creationId xmlns:p14="http://schemas.microsoft.com/office/powerpoint/2010/main" val="293708661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2558" y="69670"/>
            <a:ext cx="11887200" cy="548640"/>
          </a:xfrm>
        </p:spPr>
        <p:txBody>
          <a:bodyPr>
            <a:normAutofit fontScale="90000"/>
          </a:bodyPr>
          <a:lstStyle/>
          <a:p>
            <a:pPr algn="ctr"/>
            <a:r>
              <a:rPr lang="en-US" b="1" dirty="0" smtClean="0"/>
              <a:t>8.2. </a:t>
            </a:r>
            <a:r>
              <a:rPr lang="ru-RU" b="1" dirty="0" smtClean="0"/>
              <a:t>Варианты действий при подтверждении УЗ</a:t>
            </a:r>
            <a:endParaRPr lang="ru-RU" b="1" dirty="0"/>
          </a:p>
        </p:txBody>
      </p:sp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56721473"/>
              </p:ext>
            </p:extLst>
          </p:nvPr>
        </p:nvGraphicFramePr>
        <p:xfrm>
          <a:off x="1" y="616453"/>
          <a:ext cx="12191998" cy="624154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4596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3810283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743711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861295"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/>
                        <a:t>№ п/п</a:t>
                      </a:r>
                      <a:endParaRPr lang="ru-RU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/>
                        <a:t>Результаты</a:t>
                      </a:r>
                      <a:r>
                        <a:rPr lang="ru-RU" sz="2500" baseline="0" dirty="0" smtClean="0"/>
                        <a:t> поиска</a:t>
                      </a:r>
                      <a:endParaRPr lang="ru-RU" sz="2500" dirty="0"/>
                    </a:p>
                  </a:txBody>
                  <a:tcPr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/>
                        <a:t>Что</a:t>
                      </a:r>
                      <a:r>
                        <a:rPr lang="ru-RU" sz="2500" baseline="0" dirty="0" smtClean="0"/>
                        <a:t> делать? (решение)</a:t>
                      </a:r>
                      <a:endParaRPr lang="ru-RU" sz="2500" dirty="0"/>
                    </a:p>
                  </a:txBody>
                  <a:tcPr anchor="ctr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245801"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/>
                        <a:t>1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smtClean="0"/>
                        <a:t>1 упрощенная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smtClean="0"/>
                        <a:t>Подтвердить через АРМ + </a:t>
                      </a:r>
                      <a:r>
                        <a:rPr lang="ru-RU" sz="2500" b="1" dirty="0" smtClean="0"/>
                        <a:t>со стороны заявителя </a:t>
                      </a:r>
                      <a:r>
                        <a:rPr lang="ru-RU" sz="2500" dirty="0" smtClean="0"/>
                        <a:t>зайти в ЕСИА (через</a:t>
                      </a:r>
                      <a:r>
                        <a:rPr lang="ru-RU" sz="2500" baseline="0" dirty="0" smtClean="0"/>
                        <a:t> ПК</a:t>
                      </a:r>
                      <a:r>
                        <a:rPr lang="ru-RU" sz="2500" dirty="0" smtClean="0"/>
                        <a:t>) и </a:t>
                      </a:r>
                      <a:r>
                        <a:rPr lang="ru-RU" sz="2500" b="1" dirty="0" smtClean="0"/>
                        <a:t>ввести</a:t>
                      </a:r>
                      <a:r>
                        <a:rPr lang="ru-RU" sz="2500" b="1" baseline="0" dirty="0" smtClean="0"/>
                        <a:t> полученный код </a:t>
                      </a:r>
                      <a:r>
                        <a:rPr lang="ru-RU" sz="2500" baseline="0" dirty="0" smtClean="0"/>
                        <a:t>подтверждения. </a:t>
                      </a:r>
                      <a:endParaRPr lang="ru-R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476788"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/>
                        <a:t>2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smtClean="0"/>
                        <a:t>1 стандартная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smtClean="0"/>
                        <a:t>Подтвердить</a:t>
                      </a:r>
                      <a:endParaRPr lang="ru-R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66061"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/>
                        <a:t>3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smtClean="0"/>
                        <a:t>1 подтвержденная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smtClean="0"/>
                        <a:t>Если требуется заявителю, то восстановить доступ. Можно попробовать восстановить не через АРМ.</a:t>
                      </a:r>
                      <a:endParaRPr lang="ru-R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45801"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/>
                        <a:t>4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smtClean="0"/>
                        <a:t>1 подтвержденная, требующая </a:t>
                      </a:r>
                      <a:r>
                        <a:rPr lang="ru-RU" sz="2500" dirty="0" err="1" smtClean="0"/>
                        <a:t>переподтверждение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err="1" smtClean="0"/>
                        <a:t>Переподтвердить</a:t>
                      </a:r>
                      <a:r>
                        <a:rPr lang="ru-RU" sz="2500" dirty="0" smtClean="0"/>
                        <a:t> (нужно для доступа к сайту ФНС)</a:t>
                      </a:r>
                      <a:endParaRPr lang="ru-R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245801">
                <a:tc>
                  <a:txBody>
                    <a:bodyPr/>
                    <a:lstStyle/>
                    <a:p>
                      <a:pPr algn="ctr"/>
                      <a:r>
                        <a:rPr lang="ru-RU" sz="2500" dirty="0" smtClean="0"/>
                        <a:t>5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dirty="0" smtClean="0"/>
                        <a:t>1 и более упрощенных + 1 подтвержденная</a:t>
                      </a:r>
                      <a:endParaRPr lang="ru-RU" sz="25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500" b="1" u="sng" dirty="0" smtClean="0"/>
                        <a:t>Восстановить</a:t>
                      </a:r>
                      <a:r>
                        <a:rPr lang="ru-RU" sz="2500" dirty="0" smtClean="0"/>
                        <a:t> доступ к подтвержденной. Гражданину сказать, что</a:t>
                      </a:r>
                      <a:r>
                        <a:rPr lang="ru-RU" sz="2500" baseline="0" dirty="0" smtClean="0"/>
                        <a:t> при получении кода в СМС входить обязательно по СНИЛС</a:t>
                      </a:r>
                      <a:endParaRPr lang="ru-RU" sz="25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78557817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Таблица 4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871440"/>
              </p:ext>
            </p:extLst>
          </p:nvPr>
        </p:nvGraphicFramePr>
        <p:xfrm>
          <a:off x="55152" y="0"/>
          <a:ext cx="12102012" cy="5213839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37624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20624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958148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443712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№ п/п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Результаты</a:t>
                      </a:r>
                      <a:r>
                        <a:rPr lang="ru-RU" sz="2000" baseline="0" dirty="0" smtClean="0"/>
                        <a:t> поиска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Что</a:t>
                      </a:r>
                      <a:r>
                        <a:rPr lang="ru-RU" sz="2000" baseline="0" dirty="0" smtClean="0"/>
                        <a:t> делать? (решение)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126344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6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Упрощенная, готовая к подтверждению + Подтвержденная (или стандартная)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Можно подтвердить упрощенную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94614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7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1 и более упрощенных + 1 стандартная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u="sng" dirty="0" smtClean="0"/>
                        <a:t>Подтвердить стандартную </a:t>
                      </a:r>
                      <a:r>
                        <a:rPr lang="ru-RU" sz="2000" dirty="0" smtClean="0"/>
                        <a:t>и восстановить к ней доступ, если гражданин утратил пароль. 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467660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8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Несколько упрощенных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b="1" u="sng" dirty="0" smtClean="0"/>
                        <a:t>Подтвердить</a:t>
                      </a:r>
                      <a:r>
                        <a:rPr lang="ru-RU" sz="2000" baseline="0" dirty="0" smtClean="0"/>
                        <a:t> ту, которая была создана позднее остальных (11.02.2019, 12.03.2019, 25.11.2013 – подтвердить 12.03.2019) + </a:t>
                      </a:r>
                      <a:r>
                        <a:rPr lang="ru-RU" sz="2000" dirty="0" smtClean="0"/>
                        <a:t>со стороны заявителя зайти в ЕСИА (через</a:t>
                      </a:r>
                      <a:r>
                        <a:rPr lang="ru-RU" sz="2000" baseline="0" dirty="0" smtClean="0"/>
                        <a:t> ПК</a:t>
                      </a:r>
                      <a:r>
                        <a:rPr lang="ru-RU" sz="2000" dirty="0" smtClean="0"/>
                        <a:t>) и ввести</a:t>
                      </a:r>
                      <a:r>
                        <a:rPr lang="ru-RU" sz="2000" baseline="0" dirty="0" smtClean="0"/>
                        <a:t> полученный код подтверждения</a:t>
                      </a:r>
                      <a:endParaRPr lang="ru-RU" sz="2000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2998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smtClean="0"/>
                        <a:t>9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ru-RU" sz="2000" dirty="0" smtClean="0"/>
                        <a:t>2-е стандартных или 2 подтвержденных </a:t>
                      </a:r>
                      <a:r>
                        <a:rPr lang="ru-RU" sz="2000" dirty="0" smtClean="0"/>
                        <a:t>(«баги</a:t>
                      </a:r>
                      <a:r>
                        <a:rPr lang="ru-RU" sz="2000" dirty="0" smtClean="0"/>
                        <a:t>)</a:t>
                      </a:r>
                      <a:endParaRPr lang="ru-RU" sz="20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="1" u="sng" dirty="0" smtClean="0"/>
                        <a:t>Подтвердить</a:t>
                      </a:r>
                      <a:r>
                        <a:rPr lang="ru-RU" sz="2000" dirty="0" smtClean="0"/>
                        <a:t> (восстановить доступ)</a:t>
                      </a:r>
                      <a:r>
                        <a:rPr lang="ru-RU" sz="2000" baseline="0" dirty="0" smtClean="0"/>
                        <a:t> </a:t>
                      </a:r>
                      <a:r>
                        <a:rPr lang="ru-RU" sz="2000" baseline="0" dirty="0" smtClean="0"/>
                        <a:t>ту, </a:t>
                      </a:r>
                      <a:r>
                        <a:rPr lang="ru-RU" sz="2000" baseline="0" dirty="0" smtClean="0"/>
                        <a:t>которая была создана позднее остальных (11.02.2019, 12.03.2019, 25.11.2013 – подтвердить (восстановить) 12.03.2019)</a:t>
                      </a:r>
                      <a:endParaRPr lang="ru-RU" sz="2000" dirty="0" smtClean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6" name="Объект 2"/>
          <p:cNvSpPr>
            <a:spLocks noGrp="1"/>
          </p:cNvSpPr>
          <p:nvPr>
            <p:ph idx="1"/>
          </p:nvPr>
        </p:nvSpPr>
        <p:spPr>
          <a:xfrm>
            <a:off x="55152" y="6343522"/>
            <a:ext cx="11823255" cy="514478"/>
          </a:xfrm>
        </p:spPr>
        <p:txBody>
          <a:bodyPr>
            <a:normAutofit fontScale="62500" lnSpcReduction="20000"/>
          </a:bodyPr>
          <a:lstStyle/>
          <a:p>
            <a:pPr marL="0" indent="0">
              <a:buNone/>
            </a:pPr>
            <a:r>
              <a:rPr lang="ru-RU" dirty="0" smtClean="0"/>
              <a:t>** Смена контактных данных в профиле гражданина обеспечивается через восстановление доступа к его УЗ в АРМ «ЦО» сотрудниками ведомства</a:t>
            </a:r>
            <a:endParaRPr lang="ru-RU" dirty="0"/>
          </a:p>
        </p:txBody>
      </p:sp>
      <p:sp>
        <p:nvSpPr>
          <p:cNvPr id="7" name="Объект 2"/>
          <p:cNvSpPr txBox="1">
            <a:spLocks/>
          </p:cNvSpPr>
          <p:nvPr/>
        </p:nvSpPr>
        <p:spPr>
          <a:xfrm>
            <a:off x="55153" y="5419786"/>
            <a:ext cx="12032344" cy="901338"/>
          </a:xfrm>
          <a:prstGeom prst="rect">
            <a:avLst/>
          </a:prstGeom>
        </p:spPr>
        <p:txBody>
          <a:bodyPr vert="horz" lIns="91440" tIns="45720" rIns="91440" bIns="45720" rtlCol="0">
            <a:normAutofit fontScale="77500" lnSpcReduction="2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Font typeface="Arial" panose="020B0604020202020204" pitchFamily="34" charset="0"/>
              <a:buNone/>
            </a:pPr>
            <a:r>
              <a:rPr lang="ru-RU" dirty="0" smtClean="0"/>
              <a:t>*Если в процессе подтверждения выдает ошибку, что </a:t>
            </a:r>
            <a:r>
              <a:rPr lang="ru-RU" dirty="0" smtClean="0">
                <a:solidFill>
                  <a:srgbClr val="FF0000"/>
                </a:solidFill>
              </a:rPr>
              <a:t>указанный СНИЛС используется в другой УЗ</a:t>
            </a:r>
            <a:r>
              <a:rPr lang="ru-RU" dirty="0" smtClean="0"/>
              <a:t>, то вместе с гражданином попытаться восстановить доступ сначала НЕ через АРМ «ЦО», а напрямую в ЕСИА. Войти в УЗ и проверить реквизиты, затем в ЦО выполнить повторный поиск.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5062632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0676" y="980160"/>
            <a:ext cx="5205659" cy="4180923"/>
          </a:xfrm>
          <a:prstGeom prst="rect">
            <a:avLst/>
          </a:prstGeom>
          <a:ln>
            <a:solidFill>
              <a:schemeClr val="tx1"/>
            </a:solidFill>
          </a:ln>
        </p:spPr>
      </p:pic>
      <p:sp>
        <p:nvSpPr>
          <p:cNvPr id="5" name="TextBox 4"/>
          <p:cNvSpPr txBox="1"/>
          <p:nvPr/>
        </p:nvSpPr>
        <p:spPr>
          <a:xfrm>
            <a:off x="5439375" y="2020388"/>
            <a:ext cx="6470233" cy="163121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500" dirty="0" smtClean="0"/>
              <a:t>*При подтверждении упрощенной записи</a:t>
            </a:r>
          </a:p>
          <a:p>
            <a:r>
              <a:rPr lang="ru-RU" sz="2500" dirty="0"/>
              <a:t>с</a:t>
            </a:r>
            <a:r>
              <a:rPr lang="ru-RU" sz="2500" dirty="0" smtClean="0"/>
              <a:t>о стороны заявителя </a:t>
            </a:r>
          </a:p>
          <a:p>
            <a:r>
              <a:rPr lang="ru-RU" sz="2500" dirty="0" smtClean="0"/>
              <a:t>(ему необходимо зайти в свой профиль ЕСИА:</a:t>
            </a:r>
          </a:p>
          <a:p>
            <a:r>
              <a:rPr lang="en-US" sz="2500" dirty="0">
                <a:hlinkClick r:id="rId3"/>
              </a:rPr>
              <a:t>https://</a:t>
            </a:r>
            <a:r>
              <a:rPr lang="en-US" sz="2500" dirty="0" smtClean="0">
                <a:hlinkClick r:id="rId3"/>
              </a:rPr>
              <a:t>esia.gosuslugi.ru</a:t>
            </a:r>
            <a:r>
              <a:rPr lang="en-US" sz="2500" dirty="0" smtClean="0"/>
              <a:t> </a:t>
            </a:r>
            <a:endParaRPr lang="ru-RU" sz="2500" dirty="0"/>
          </a:p>
        </p:txBody>
      </p:sp>
    </p:spTree>
    <p:extLst>
      <p:ext uri="{BB962C8B-B14F-4D97-AF65-F5344CB8AC3E}">
        <p14:creationId xmlns:p14="http://schemas.microsoft.com/office/powerpoint/2010/main" val="275554518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833</TotalTime>
  <Words>1036</Words>
  <Application>Microsoft Office PowerPoint</Application>
  <PresentationFormat>Широкоэкранный</PresentationFormat>
  <Paragraphs>121</Paragraphs>
  <Slides>22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22</vt:i4>
      </vt:variant>
    </vt:vector>
  </HeadingPairs>
  <TitlesOfParts>
    <vt:vector size="26" baseType="lpstr">
      <vt:lpstr>Arial</vt:lpstr>
      <vt:lpstr>Calibri</vt:lpstr>
      <vt:lpstr>Calibri Light</vt:lpstr>
      <vt:lpstr>Тема Office</vt:lpstr>
      <vt:lpstr>Презентация PowerPoint</vt:lpstr>
      <vt:lpstr>Презентация PowerPoint</vt:lpstr>
      <vt:lpstr>Основная логика ЕСИА  1 человек = 1 УЗ</vt:lpstr>
      <vt:lpstr>1. Типы учетных записей (УЗ) в ЕСИА</vt:lpstr>
      <vt:lpstr>2. Порядок регистрации ФЛ</vt:lpstr>
      <vt:lpstr>3. Создание организации  (присоединение руководителя)</vt:lpstr>
      <vt:lpstr>Презентация PowerPoint</vt:lpstr>
      <vt:lpstr>Презентация PowerPoint</vt:lpstr>
      <vt:lpstr>Презентация PowerPoint</vt:lpstr>
      <vt:lpstr>4. Роли в организации</vt:lpstr>
      <vt:lpstr>5. Настройка центра обслуживания</vt:lpstr>
      <vt:lpstr>6. Настройка прав сотрудникам в АРМ «Центр обслуживания»</vt:lpstr>
      <vt:lpstr>Презентация PowerPoint</vt:lpstr>
      <vt:lpstr>Презентация PowerPoint</vt:lpstr>
      <vt:lpstr>7. Настройка необходимого ПО</vt:lpstr>
      <vt:lpstr>7.1. Плагин (Crypto Interface Plugin)</vt:lpstr>
      <vt:lpstr>Презентация PowerPoint</vt:lpstr>
      <vt:lpstr>Презентация PowerPoint</vt:lpstr>
      <vt:lpstr>8.1.Ошибки при входе в АРМ «ЦО»</vt:lpstr>
      <vt:lpstr>8.2. Варианты действий при подтверждении УЗ</vt:lpstr>
      <vt:lpstr>Презентация PowerPoint</vt:lpstr>
      <vt:lpstr>Презентация PowerPoint</vt:lpstr>
    </vt:vector>
  </TitlesOfParts>
  <Company>Правительство Новосибирской области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Дорошенко Александр Владимирович</dc:creator>
  <cp:lastModifiedBy>Дорошенко Александр Владимирович</cp:lastModifiedBy>
  <cp:revision>81</cp:revision>
  <cp:lastPrinted>2019-03-27T10:19:02Z</cp:lastPrinted>
  <dcterms:created xsi:type="dcterms:W3CDTF">2017-11-09T02:09:13Z</dcterms:created>
  <dcterms:modified xsi:type="dcterms:W3CDTF">2021-11-02T03:14:57Z</dcterms:modified>
</cp:coreProperties>
</file>